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02"/>
  </p:notesMasterIdLst>
  <p:sldIdLst>
    <p:sldId id="281" r:id="rId3"/>
    <p:sldId id="454" r:id="rId4"/>
    <p:sldId id="436" r:id="rId5"/>
    <p:sldId id="647" r:id="rId6"/>
    <p:sldId id="302" r:id="rId7"/>
    <p:sldId id="304" r:id="rId8"/>
    <p:sldId id="676" r:id="rId9"/>
    <p:sldId id="634" r:id="rId10"/>
    <p:sldId id="461" r:id="rId11"/>
    <p:sldId id="398" r:id="rId12"/>
    <p:sldId id="635" r:id="rId13"/>
    <p:sldId id="606" r:id="rId14"/>
    <p:sldId id="658" r:id="rId15"/>
    <p:sldId id="624" r:id="rId16"/>
    <p:sldId id="691" r:id="rId17"/>
    <p:sldId id="285" r:id="rId18"/>
    <p:sldId id="690" r:id="rId19"/>
    <p:sldId id="655" r:id="rId20"/>
    <p:sldId id="631" r:id="rId21"/>
    <p:sldId id="672" r:id="rId22"/>
    <p:sldId id="661" r:id="rId23"/>
    <p:sldId id="306" r:id="rId24"/>
    <p:sldId id="600" r:id="rId25"/>
    <p:sldId id="604" r:id="rId26"/>
    <p:sldId id="605" r:id="rId27"/>
    <p:sldId id="678" r:id="rId28"/>
    <p:sldId id="679" r:id="rId29"/>
    <p:sldId id="680" r:id="rId30"/>
    <p:sldId id="682" r:id="rId31"/>
    <p:sldId id="683" r:id="rId32"/>
    <p:sldId id="681" r:id="rId33"/>
    <p:sldId id="684" r:id="rId34"/>
    <p:sldId id="685" r:id="rId35"/>
    <p:sldId id="637" r:id="rId36"/>
    <p:sldId id="633" r:id="rId37"/>
    <p:sldId id="669" r:id="rId38"/>
    <p:sldId id="662" r:id="rId39"/>
    <p:sldId id="464" r:id="rId40"/>
    <p:sldId id="465" r:id="rId41"/>
    <p:sldId id="266" r:id="rId42"/>
    <p:sldId id="670" r:id="rId43"/>
    <p:sldId id="665" r:id="rId44"/>
    <p:sldId id="671" r:id="rId45"/>
    <p:sldId id="668" r:id="rId46"/>
    <p:sldId id="692" r:id="rId47"/>
    <p:sldId id="695" r:id="rId48"/>
    <p:sldId id="697" r:id="rId49"/>
    <p:sldId id="696" r:id="rId50"/>
    <p:sldId id="699" r:id="rId51"/>
    <p:sldId id="700" r:id="rId52"/>
    <p:sldId id="698" r:id="rId53"/>
    <p:sldId id="693" r:id="rId54"/>
    <p:sldId id="694" r:id="rId55"/>
    <p:sldId id="701" r:id="rId56"/>
    <p:sldId id="686" r:id="rId57"/>
    <p:sldId id="448" r:id="rId58"/>
    <p:sldId id="291" r:id="rId59"/>
    <p:sldId id="394" r:id="rId60"/>
    <p:sldId id="651" r:id="rId61"/>
    <p:sldId id="656" r:id="rId62"/>
    <p:sldId id="702" r:id="rId63"/>
    <p:sldId id="608" r:id="rId64"/>
    <p:sldId id="643" r:id="rId65"/>
    <p:sldId id="609" r:id="rId66"/>
    <p:sldId id="642" r:id="rId67"/>
    <p:sldId id="639" r:id="rId68"/>
    <p:sldId id="659" r:id="rId69"/>
    <p:sldId id="611" r:id="rId70"/>
    <p:sldId id="612" r:id="rId71"/>
    <p:sldId id="613" r:id="rId72"/>
    <p:sldId id="657" r:id="rId73"/>
    <p:sldId id="703" r:id="rId74"/>
    <p:sldId id="641" r:id="rId75"/>
    <p:sldId id="653" r:id="rId76"/>
    <p:sldId id="614" r:id="rId77"/>
    <p:sldId id="654" r:id="rId78"/>
    <p:sldId id="617" r:id="rId79"/>
    <p:sldId id="616" r:id="rId80"/>
    <p:sldId id="615" r:id="rId81"/>
    <p:sldId id="610" r:id="rId82"/>
    <p:sldId id="673" r:id="rId83"/>
    <p:sldId id="619" r:id="rId84"/>
    <p:sldId id="645" r:id="rId85"/>
    <p:sldId id="620" r:id="rId86"/>
    <p:sldId id="646" r:id="rId87"/>
    <p:sldId id="625" r:id="rId88"/>
    <p:sldId id="627" r:id="rId89"/>
    <p:sldId id="648" r:id="rId90"/>
    <p:sldId id="650" r:id="rId91"/>
    <p:sldId id="282" r:id="rId92"/>
    <p:sldId id="284" r:id="rId93"/>
    <p:sldId id="644" r:id="rId94"/>
    <p:sldId id="649" r:id="rId95"/>
    <p:sldId id="283" r:id="rId96"/>
    <p:sldId id="660" r:id="rId97"/>
    <p:sldId id="674" r:id="rId98"/>
    <p:sldId id="688" r:id="rId99"/>
    <p:sldId id="675" r:id="rId100"/>
    <p:sldId id="689" r:id="rId10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Sayer" initials="L" lastIdx="2" clrIdx="6">
    <p:extLst>
      <p:ext uri="{19B8F6BF-5375-455C-9EA6-DF929625EA0E}">
        <p15:presenceInfo xmlns:p15="http://schemas.microsoft.com/office/powerpoint/2012/main" userId="LSayer" providerId="None"/>
      </p:ext>
    </p:extLst>
  </p:cmAuthor>
  <p:cmAuthor id="1" name="Kristen M Jeffers" initials="KMJ" lastIdx="2" clrIdx="0"/>
  <p:cmAuthor id="2" name="Kari C Williams" initials="KCW" lastIdx="15" clrIdx="1"/>
  <p:cmAuthor id="3" name="Greg D Freedman Ellis" initials="GDFE" lastIdx="2" clrIdx="2"/>
  <p:cmAuthor id="4" name="Liana C. Sayer" initials="LCS" lastIdx="25" clrIdx="3"/>
  <p:cmAuthor id="5" name="Sarah M Flood" initials="SMF" lastIdx="5" clrIdx="4"/>
  <p:cmAuthor id="6" name="Sandra Hofferth" initials="SH" lastIdx="7" clrIdx="5">
    <p:extLst>
      <p:ext uri="{19B8F6BF-5375-455C-9EA6-DF929625EA0E}">
        <p15:presenceInfo xmlns:p15="http://schemas.microsoft.com/office/powerpoint/2012/main" userId="f4d3e96e663910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7375E"/>
    <a:srgbClr val="377BCD"/>
    <a:srgbClr val="72A1DC"/>
    <a:srgbClr val="F1F5F6"/>
    <a:srgbClr val="275C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23" autoAdjust="0"/>
    <p:restoredTop sz="95405" autoAdjust="0"/>
  </p:normalViewPr>
  <p:slideViewPr>
    <p:cSldViewPr snapToGrid="0" snapToObjects="1">
      <p:cViewPr varScale="1">
        <p:scale>
          <a:sx n="119" d="100"/>
          <a:sy n="119" d="100"/>
        </p:scale>
        <p:origin x="114"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683"/>
    </p:cViewPr>
  </p:sorterViewPr>
  <p:notesViewPr>
    <p:cSldViewPr snapToGrid="0" snapToObjects="1">
      <p:cViewPr varScale="1">
        <p:scale>
          <a:sx n="68" d="100"/>
          <a:sy n="68" d="100"/>
        </p:scale>
        <p:origin x="3101"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DF8B8F-B541-4FCE-BC54-4CEB058A3610}" type="doc">
      <dgm:prSet loTypeId="urn:microsoft.com/office/officeart/2005/8/layout/hierarchy3" loCatId="list" qsTypeId="urn:microsoft.com/office/officeart/2005/8/quickstyle/simple1" qsCatId="simple" csTypeId="urn:microsoft.com/office/officeart/2005/8/colors/accent1_1" csCatId="accent1" phldr="1"/>
      <dgm:spPr/>
      <dgm:t>
        <a:bodyPr/>
        <a:lstStyle/>
        <a:p>
          <a:endParaRPr lang="en-US"/>
        </a:p>
      </dgm:t>
    </dgm:pt>
    <dgm:pt modelId="{54EECDB0-0D03-4B61-AC08-876307A6DBCE}">
      <dgm:prSet phldrT="[Text]"/>
      <dgm:spPr/>
      <dgm:t>
        <a:bodyPr/>
        <a:lstStyle/>
        <a:p>
          <a:r>
            <a:rPr lang="en-US" dirty="0"/>
            <a:t>MTUS-X</a:t>
          </a:r>
        </a:p>
      </dgm:t>
    </dgm:pt>
    <dgm:pt modelId="{BE8C0320-3179-4963-A74C-F1109F78CBC9}" type="parTrans" cxnId="{5FEA8EB8-0804-4BAA-95F2-34BFA13226D4}">
      <dgm:prSet/>
      <dgm:spPr/>
      <dgm:t>
        <a:bodyPr/>
        <a:lstStyle/>
        <a:p>
          <a:endParaRPr lang="en-US"/>
        </a:p>
      </dgm:t>
    </dgm:pt>
    <dgm:pt modelId="{A85334CD-E3E0-4A33-8F64-5F26681602B9}" type="sibTrans" cxnId="{5FEA8EB8-0804-4BAA-95F2-34BFA13226D4}">
      <dgm:prSet/>
      <dgm:spPr/>
      <dgm:t>
        <a:bodyPr/>
        <a:lstStyle/>
        <a:p>
          <a:endParaRPr lang="en-US"/>
        </a:p>
      </dgm:t>
    </dgm:pt>
    <dgm:pt modelId="{1322C009-78CF-4157-804B-B9EB690581AE}">
      <dgm:prSet phldrT="[Text]"/>
      <dgm:spPr/>
      <dgm:t>
        <a:bodyPr/>
        <a:lstStyle/>
        <a:p>
          <a:r>
            <a:rPr lang="en-US" dirty="0"/>
            <a:t>International data</a:t>
          </a:r>
        </a:p>
      </dgm:t>
    </dgm:pt>
    <dgm:pt modelId="{43D774BA-F4B5-46CD-9B5C-022E25A70A9D}" type="parTrans" cxnId="{2E85F7FE-5102-4F6F-B36C-ADA25DFBA88C}">
      <dgm:prSet/>
      <dgm:spPr/>
      <dgm:t>
        <a:bodyPr/>
        <a:lstStyle/>
        <a:p>
          <a:endParaRPr lang="en-US"/>
        </a:p>
      </dgm:t>
    </dgm:pt>
    <dgm:pt modelId="{BCA104AB-35B5-4FEF-86FF-DF904295A1A6}" type="sibTrans" cxnId="{2E85F7FE-5102-4F6F-B36C-ADA25DFBA88C}">
      <dgm:prSet/>
      <dgm:spPr/>
      <dgm:t>
        <a:bodyPr/>
        <a:lstStyle/>
        <a:p>
          <a:endParaRPr lang="en-US"/>
        </a:p>
      </dgm:t>
    </dgm:pt>
    <dgm:pt modelId="{BF9AF896-D749-443A-AC23-68D7CE77EA60}">
      <dgm:prSet phldrT="[Text]"/>
      <dgm:spPr/>
      <dgm:t>
        <a:bodyPr/>
        <a:lstStyle/>
        <a:p>
          <a:r>
            <a:rPr lang="en-US" dirty="0"/>
            <a:t>Varies: One to </a:t>
          </a:r>
        </a:p>
        <a:p>
          <a:r>
            <a:rPr lang="en-US" dirty="0"/>
            <a:t>Multiple</a:t>
          </a:r>
        </a:p>
      </dgm:t>
    </dgm:pt>
    <dgm:pt modelId="{D53F96AC-B66D-418B-9873-B2C345C3D204}" type="parTrans" cxnId="{8A62224C-76E7-4112-BCF5-A768DE608566}">
      <dgm:prSet/>
      <dgm:spPr/>
      <dgm:t>
        <a:bodyPr/>
        <a:lstStyle/>
        <a:p>
          <a:endParaRPr lang="en-US"/>
        </a:p>
      </dgm:t>
    </dgm:pt>
    <dgm:pt modelId="{75845137-1C55-45FB-A88A-9D27AF973673}" type="sibTrans" cxnId="{8A62224C-76E7-4112-BCF5-A768DE608566}">
      <dgm:prSet/>
      <dgm:spPr/>
      <dgm:t>
        <a:bodyPr/>
        <a:lstStyle/>
        <a:p>
          <a:endParaRPr lang="en-US"/>
        </a:p>
      </dgm:t>
    </dgm:pt>
    <dgm:pt modelId="{D956DB18-4277-4E62-952E-5B059AEEFA08}">
      <dgm:prSet phldrT="[Text]"/>
      <dgm:spPr/>
      <dgm:t>
        <a:bodyPr/>
        <a:lstStyle/>
        <a:p>
          <a:r>
            <a:rPr lang="en-US" dirty="0"/>
            <a:t>1965-present</a:t>
          </a:r>
        </a:p>
      </dgm:t>
    </dgm:pt>
    <dgm:pt modelId="{EADF7BBC-FAFF-46C1-9992-34340A0197AA}" type="parTrans" cxnId="{025C4687-2A80-4E33-ACD7-6DF51DE4FEAC}">
      <dgm:prSet/>
      <dgm:spPr/>
      <dgm:t>
        <a:bodyPr/>
        <a:lstStyle/>
        <a:p>
          <a:endParaRPr lang="en-US"/>
        </a:p>
      </dgm:t>
    </dgm:pt>
    <dgm:pt modelId="{B5F4E245-E43A-4800-A5E6-F83B70B5E0FF}" type="sibTrans" cxnId="{025C4687-2A80-4E33-ACD7-6DF51DE4FEAC}">
      <dgm:prSet/>
      <dgm:spPr/>
      <dgm:t>
        <a:bodyPr/>
        <a:lstStyle/>
        <a:p>
          <a:endParaRPr lang="en-US"/>
        </a:p>
      </dgm:t>
    </dgm:pt>
    <dgm:pt modelId="{30DA2AD3-C335-424E-A7FA-4890BA047E3D}">
      <dgm:prSet phldrT="[Text]"/>
      <dgm:spPr/>
      <dgm:t>
        <a:bodyPr/>
        <a:lstStyle/>
        <a:p>
          <a:r>
            <a:rPr lang="en-US" dirty="0"/>
            <a:t>Varies: Individuals, Couples &amp; Households</a:t>
          </a:r>
        </a:p>
      </dgm:t>
    </dgm:pt>
    <dgm:pt modelId="{5D5510D2-B384-4270-8AB9-4CBE2826020F}" type="parTrans" cxnId="{9F4F0979-CDA7-4A0E-985C-644FB0344581}">
      <dgm:prSet/>
      <dgm:spPr/>
      <dgm:t>
        <a:bodyPr/>
        <a:lstStyle/>
        <a:p>
          <a:endParaRPr lang="en-US"/>
        </a:p>
      </dgm:t>
    </dgm:pt>
    <dgm:pt modelId="{306C67AE-6EF8-4EFA-B868-E9F8744C4420}" type="sibTrans" cxnId="{9F4F0979-CDA7-4A0E-985C-644FB0344581}">
      <dgm:prSet/>
      <dgm:spPr/>
      <dgm:t>
        <a:bodyPr/>
        <a:lstStyle/>
        <a:p>
          <a:endParaRPr lang="en-US"/>
        </a:p>
      </dgm:t>
    </dgm:pt>
    <dgm:pt modelId="{ECDF20AC-802C-4437-8303-AB6ABDC4AD2A}">
      <dgm:prSet phldrT="[Text]"/>
      <dgm:spPr/>
      <dgm:t>
        <a:bodyPr/>
        <a:lstStyle/>
        <a:p>
          <a:r>
            <a:rPr lang="en-US" dirty="0"/>
            <a:t>AHTUS-X</a:t>
          </a:r>
        </a:p>
      </dgm:t>
    </dgm:pt>
    <dgm:pt modelId="{D87C942C-3DD3-4127-9D70-D0351ECB4B77}" type="parTrans" cxnId="{55FB5D3C-3C65-4ADE-8A20-B963BA7B3B13}">
      <dgm:prSet/>
      <dgm:spPr/>
      <dgm:t>
        <a:bodyPr/>
        <a:lstStyle/>
        <a:p>
          <a:endParaRPr lang="en-US"/>
        </a:p>
      </dgm:t>
    </dgm:pt>
    <dgm:pt modelId="{D8287259-FC85-48DC-BDC1-45B5C94E5865}" type="sibTrans" cxnId="{55FB5D3C-3C65-4ADE-8A20-B963BA7B3B13}">
      <dgm:prSet/>
      <dgm:spPr/>
      <dgm:t>
        <a:bodyPr/>
        <a:lstStyle/>
        <a:p>
          <a:endParaRPr lang="en-US"/>
        </a:p>
      </dgm:t>
    </dgm:pt>
    <dgm:pt modelId="{789FEE1E-713E-4550-8B11-275549B0DAA2}">
      <dgm:prSet phldrT="[Text]"/>
      <dgm:spPr/>
      <dgm:t>
        <a:bodyPr/>
        <a:lstStyle/>
        <a:p>
          <a:r>
            <a:rPr lang="en-US" dirty="0"/>
            <a:t>Historical - Present US data</a:t>
          </a:r>
        </a:p>
      </dgm:t>
    </dgm:pt>
    <dgm:pt modelId="{EBE5B587-A6EF-4F7C-B857-067D098D599F}" type="parTrans" cxnId="{0D0A0DF6-E15E-4272-AAF9-A0404CA04F10}">
      <dgm:prSet/>
      <dgm:spPr/>
      <dgm:t>
        <a:bodyPr/>
        <a:lstStyle/>
        <a:p>
          <a:endParaRPr lang="en-US"/>
        </a:p>
      </dgm:t>
    </dgm:pt>
    <dgm:pt modelId="{81F0AF07-3153-455F-AA5E-3336770AA323}" type="sibTrans" cxnId="{0D0A0DF6-E15E-4272-AAF9-A0404CA04F10}">
      <dgm:prSet/>
      <dgm:spPr/>
      <dgm:t>
        <a:bodyPr/>
        <a:lstStyle/>
        <a:p>
          <a:endParaRPr lang="en-US"/>
        </a:p>
      </dgm:t>
    </dgm:pt>
    <dgm:pt modelId="{DA91599B-2DFF-416C-A8FB-FC28030900E8}">
      <dgm:prSet phldrT="[Text]"/>
      <dgm:spPr/>
      <dgm:t>
        <a:bodyPr/>
        <a:lstStyle/>
        <a:p>
          <a:r>
            <a:rPr lang="en-US" dirty="0"/>
            <a:t>98</a:t>
          </a:r>
        </a:p>
      </dgm:t>
    </dgm:pt>
    <dgm:pt modelId="{A44B04CC-2F28-4452-A773-FA2659EF0472}" type="parTrans" cxnId="{87C76F95-57A0-47E8-B212-2030BD8EA307}">
      <dgm:prSet/>
      <dgm:spPr/>
      <dgm:t>
        <a:bodyPr/>
        <a:lstStyle/>
        <a:p>
          <a:endParaRPr lang="en-US"/>
        </a:p>
      </dgm:t>
    </dgm:pt>
    <dgm:pt modelId="{7FCDA740-2ED4-4D8E-A572-5C196031267C}" type="sibTrans" cxnId="{87C76F95-57A0-47E8-B212-2030BD8EA307}">
      <dgm:prSet/>
      <dgm:spPr/>
      <dgm:t>
        <a:bodyPr/>
        <a:lstStyle/>
        <a:p>
          <a:endParaRPr lang="en-US"/>
        </a:p>
      </dgm:t>
    </dgm:pt>
    <dgm:pt modelId="{6641E21B-CC77-45FD-AF53-520D5FF2DA3D}">
      <dgm:prSet phldrT="[Text]"/>
      <dgm:spPr/>
      <dgm:t>
        <a:bodyPr/>
        <a:lstStyle/>
        <a:p>
          <a:r>
            <a:rPr lang="en-US" dirty="0"/>
            <a:t>1965-present</a:t>
          </a:r>
        </a:p>
      </dgm:t>
    </dgm:pt>
    <dgm:pt modelId="{716AE9B6-A88B-4510-B880-7361D568A037}" type="parTrans" cxnId="{EC7FB104-17C0-4192-ABEC-9AC7B5112BC9}">
      <dgm:prSet/>
      <dgm:spPr/>
      <dgm:t>
        <a:bodyPr/>
        <a:lstStyle/>
        <a:p>
          <a:endParaRPr lang="en-US"/>
        </a:p>
      </dgm:t>
    </dgm:pt>
    <dgm:pt modelId="{C2DAD606-D4C0-4619-9BF1-252F208372E3}" type="sibTrans" cxnId="{EC7FB104-17C0-4192-ABEC-9AC7B5112BC9}">
      <dgm:prSet/>
      <dgm:spPr/>
      <dgm:t>
        <a:bodyPr/>
        <a:lstStyle/>
        <a:p>
          <a:endParaRPr lang="en-US"/>
        </a:p>
      </dgm:t>
    </dgm:pt>
    <dgm:pt modelId="{A3122A19-1F7D-4EB3-B48D-05C832E643DA}">
      <dgm:prSet phldrT="[Text]"/>
      <dgm:spPr/>
      <dgm:t>
        <a:bodyPr/>
        <a:lstStyle/>
        <a:p>
          <a:r>
            <a:rPr lang="en-US" dirty="0"/>
            <a:t>12 (with plans to add more)</a:t>
          </a:r>
        </a:p>
      </dgm:t>
    </dgm:pt>
    <dgm:pt modelId="{D5CECE4F-72CA-43BE-B234-644AD31DBA08}" type="parTrans" cxnId="{9AE0B7F0-B409-4C7D-9C6D-2F46C3A62EE8}">
      <dgm:prSet/>
      <dgm:spPr/>
      <dgm:t>
        <a:bodyPr/>
        <a:lstStyle/>
        <a:p>
          <a:endParaRPr lang="en-US"/>
        </a:p>
      </dgm:t>
    </dgm:pt>
    <dgm:pt modelId="{D40B2703-6709-496A-A5AE-FC2929C450EC}" type="sibTrans" cxnId="{9AE0B7F0-B409-4C7D-9C6D-2F46C3A62EE8}">
      <dgm:prSet/>
      <dgm:spPr/>
      <dgm:t>
        <a:bodyPr/>
        <a:lstStyle/>
        <a:p>
          <a:endParaRPr lang="en-US"/>
        </a:p>
      </dgm:t>
    </dgm:pt>
    <dgm:pt modelId="{7D7EA9C6-375A-482B-9388-60DC29E19BEC}">
      <dgm:prSet phldrT="[Text]"/>
      <dgm:spPr/>
      <dgm:t>
        <a:bodyPr/>
        <a:lstStyle/>
        <a:p>
          <a:r>
            <a:rPr lang="en-US" dirty="0"/>
            <a:t>69 </a:t>
          </a:r>
        </a:p>
      </dgm:t>
    </dgm:pt>
    <dgm:pt modelId="{61A6296F-FCB8-4062-9B3D-C46A3B22AB4E}" type="parTrans" cxnId="{7D238257-077C-42DA-9878-7B65AD5AFEEC}">
      <dgm:prSet/>
      <dgm:spPr/>
      <dgm:t>
        <a:bodyPr/>
        <a:lstStyle/>
        <a:p>
          <a:endParaRPr lang="en-US"/>
        </a:p>
      </dgm:t>
    </dgm:pt>
    <dgm:pt modelId="{52B5D182-4FF3-4552-A693-629F206B25E1}" type="sibTrans" cxnId="{7D238257-077C-42DA-9878-7B65AD5AFEEC}">
      <dgm:prSet/>
      <dgm:spPr/>
      <dgm:t>
        <a:bodyPr/>
        <a:lstStyle/>
        <a:p>
          <a:endParaRPr lang="en-US"/>
        </a:p>
      </dgm:t>
    </dgm:pt>
    <dgm:pt modelId="{2A0A34F5-9762-42D7-BB7E-8DF065283F2F}">
      <dgm:prSet phldrT="[Text]"/>
      <dgm:spPr/>
      <dgm:t>
        <a:bodyPr/>
        <a:lstStyle/>
        <a:p>
          <a:r>
            <a:rPr lang="en-US" dirty="0"/>
            <a:t>ATUS-X</a:t>
          </a:r>
        </a:p>
      </dgm:t>
    </dgm:pt>
    <dgm:pt modelId="{B738C85E-1438-44D4-8A3A-784C75DC593C}" type="parTrans" cxnId="{9603E897-966F-49FB-B420-B4463C1AC3DE}">
      <dgm:prSet/>
      <dgm:spPr/>
      <dgm:t>
        <a:bodyPr/>
        <a:lstStyle/>
        <a:p>
          <a:endParaRPr lang="en-US"/>
        </a:p>
      </dgm:t>
    </dgm:pt>
    <dgm:pt modelId="{8199B61F-88F0-4874-A025-FA027AAA0A9E}" type="sibTrans" cxnId="{9603E897-966F-49FB-B420-B4463C1AC3DE}">
      <dgm:prSet/>
      <dgm:spPr/>
      <dgm:t>
        <a:bodyPr/>
        <a:lstStyle/>
        <a:p>
          <a:endParaRPr lang="en-US"/>
        </a:p>
      </dgm:t>
    </dgm:pt>
    <dgm:pt modelId="{F9AA086F-5BCA-41BB-B2A9-6B9C9EC84105}">
      <dgm:prSet phldrT="[Text]"/>
      <dgm:spPr/>
      <dgm:t>
        <a:bodyPr/>
        <a:lstStyle/>
        <a:p>
          <a:r>
            <a:rPr lang="en-US" dirty="0"/>
            <a:t>US data </a:t>
          </a:r>
        </a:p>
      </dgm:t>
    </dgm:pt>
    <dgm:pt modelId="{40E6FA1F-5930-496E-990F-BE170584EC9F}" type="parTrans" cxnId="{7145C97D-D970-4C88-8D41-937A91CB8E17}">
      <dgm:prSet/>
      <dgm:spPr/>
      <dgm:t>
        <a:bodyPr/>
        <a:lstStyle/>
        <a:p>
          <a:endParaRPr lang="en-US"/>
        </a:p>
      </dgm:t>
    </dgm:pt>
    <dgm:pt modelId="{90252AF5-3F41-4E55-AEF7-598CE2B25421}" type="sibTrans" cxnId="{7145C97D-D970-4C88-8D41-937A91CB8E17}">
      <dgm:prSet/>
      <dgm:spPr/>
      <dgm:t>
        <a:bodyPr/>
        <a:lstStyle/>
        <a:p>
          <a:endParaRPr lang="en-US"/>
        </a:p>
      </dgm:t>
    </dgm:pt>
    <dgm:pt modelId="{56D2E2A7-3B14-41BC-AA6B-055E4E8D53B2}">
      <dgm:prSet phldrT="[Text]"/>
      <dgm:spPr/>
      <dgm:t>
        <a:bodyPr/>
        <a:lstStyle/>
        <a:p>
          <a:r>
            <a:rPr lang="en-US" dirty="0"/>
            <a:t>2003-present</a:t>
          </a:r>
        </a:p>
      </dgm:t>
    </dgm:pt>
    <dgm:pt modelId="{73286DC2-67AD-4F09-8690-951CEB4754D4}" type="parTrans" cxnId="{FF01024C-B119-413B-8017-3A400CFB3B5C}">
      <dgm:prSet/>
      <dgm:spPr/>
      <dgm:t>
        <a:bodyPr/>
        <a:lstStyle/>
        <a:p>
          <a:endParaRPr lang="en-US"/>
        </a:p>
      </dgm:t>
    </dgm:pt>
    <dgm:pt modelId="{2C83A324-3206-4439-AE97-C3478E2444B2}" type="sibTrans" cxnId="{FF01024C-B119-413B-8017-3A400CFB3B5C}">
      <dgm:prSet/>
      <dgm:spPr/>
      <dgm:t>
        <a:bodyPr/>
        <a:lstStyle/>
        <a:p>
          <a:endParaRPr lang="en-US"/>
        </a:p>
      </dgm:t>
    </dgm:pt>
    <dgm:pt modelId="{6DA1A9D9-1AEB-47AC-A466-C123D6118CE6}">
      <dgm:prSet phldrT="[Text]"/>
      <dgm:spPr/>
      <dgm:t>
        <a:bodyPr/>
        <a:lstStyle/>
        <a:p>
          <a:r>
            <a:rPr lang="en-US" dirty="0"/>
            <a:t>400+</a:t>
          </a:r>
        </a:p>
      </dgm:t>
    </dgm:pt>
    <dgm:pt modelId="{DB7DBEE8-671B-4D23-96AC-8B9D43E1F7AB}" type="parTrans" cxnId="{FE2DE9AD-0A61-4695-9AF6-53C0B4C58FBB}">
      <dgm:prSet/>
      <dgm:spPr/>
      <dgm:t>
        <a:bodyPr/>
        <a:lstStyle/>
        <a:p>
          <a:endParaRPr lang="en-US"/>
        </a:p>
      </dgm:t>
    </dgm:pt>
    <dgm:pt modelId="{3F952137-B59A-40E2-9337-073EDC426F40}" type="sibTrans" cxnId="{FE2DE9AD-0A61-4695-9AF6-53C0B4C58FBB}">
      <dgm:prSet/>
      <dgm:spPr/>
      <dgm:t>
        <a:bodyPr/>
        <a:lstStyle/>
        <a:p>
          <a:endParaRPr lang="en-US"/>
        </a:p>
      </dgm:t>
    </dgm:pt>
    <dgm:pt modelId="{FDF224B3-6929-48DB-8C01-C01CCB2E071D}">
      <dgm:prSet phldrT="[Text]"/>
      <dgm:spPr/>
      <dgm:t>
        <a:bodyPr/>
        <a:lstStyle/>
        <a:p>
          <a:r>
            <a:rPr lang="en-US" dirty="0"/>
            <a:t>One</a:t>
          </a:r>
        </a:p>
      </dgm:t>
    </dgm:pt>
    <dgm:pt modelId="{81FC551A-D544-43F8-9337-9E11867C2CD5}" type="parTrans" cxnId="{87D38BB6-FD90-491C-A09A-B06CD6F120C9}">
      <dgm:prSet/>
      <dgm:spPr/>
      <dgm:t>
        <a:bodyPr/>
        <a:lstStyle/>
        <a:p>
          <a:endParaRPr lang="en-US"/>
        </a:p>
      </dgm:t>
    </dgm:pt>
    <dgm:pt modelId="{B447D6D9-389D-4A98-B725-80CB88EE7653}" type="sibTrans" cxnId="{87D38BB6-FD90-491C-A09A-B06CD6F120C9}">
      <dgm:prSet/>
      <dgm:spPr/>
      <dgm:t>
        <a:bodyPr/>
        <a:lstStyle/>
        <a:p>
          <a:endParaRPr lang="en-US"/>
        </a:p>
      </dgm:t>
    </dgm:pt>
    <dgm:pt modelId="{B0652153-FBF3-434F-9E32-2AD50CCE3B52}">
      <dgm:prSet phldrT="[Text]"/>
      <dgm:spPr/>
      <dgm:t>
        <a:bodyPr/>
        <a:lstStyle/>
        <a:p>
          <a:r>
            <a:rPr lang="en-US" dirty="0"/>
            <a:t>One Respondent Per Household</a:t>
          </a:r>
        </a:p>
      </dgm:t>
    </dgm:pt>
    <dgm:pt modelId="{BBFCBDAF-EE9E-40F5-BA10-17BCC1DC8F13}" type="parTrans" cxnId="{880A4A51-884C-4E40-9846-A48B8FD7056B}">
      <dgm:prSet/>
      <dgm:spPr/>
      <dgm:t>
        <a:bodyPr/>
        <a:lstStyle/>
        <a:p>
          <a:endParaRPr lang="en-US"/>
        </a:p>
      </dgm:t>
    </dgm:pt>
    <dgm:pt modelId="{451B501B-7316-4097-BF62-4FE16DD86469}" type="sibTrans" cxnId="{880A4A51-884C-4E40-9846-A48B8FD7056B}">
      <dgm:prSet/>
      <dgm:spPr/>
      <dgm:t>
        <a:bodyPr/>
        <a:lstStyle/>
        <a:p>
          <a:endParaRPr lang="en-US"/>
        </a:p>
      </dgm:t>
    </dgm:pt>
    <dgm:pt modelId="{242309DF-F5F1-45B9-8A51-A49831B7BA88}">
      <dgm:prSet phldrT="[Text]"/>
      <dgm:spPr/>
      <dgm:t>
        <a:bodyPr/>
        <a:lstStyle/>
        <a:p>
          <a:r>
            <a:rPr lang="en-US" dirty="0"/>
            <a:t>Momentary Affect; METS</a:t>
          </a:r>
        </a:p>
      </dgm:t>
    </dgm:pt>
    <dgm:pt modelId="{DFA6E283-47CD-4ABB-A240-476061BD841F}" type="parTrans" cxnId="{0B652048-D2DA-43F1-9598-6C17035C01F4}">
      <dgm:prSet/>
      <dgm:spPr/>
      <dgm:t>
        <a:bodyPr/>
        <a:lstStyle/>
        <a:p>
          <a:endParaRPr lang="en-US"/>
        </a:p>
      </dgm:t>
    </dgm:pt>
    <dgm:pt modelId="{31FFE7B0-CE85-4D06-9F29-6EC72439F1EE}" type="sibTrans" cxnId="{0B652048-D2DA-43F1-9598-6C17035C01F4}">
      <dgm:prSet/>
      <dgm:spPr/>
      <dgm:t>
        <a:bodyPr/>
        <a:lstStyle/>
        <a:p>
          <a:endParaRPr lang="en-US"/>
        </a:p>
      </dgm:t>
    </dgm:pt>
    <dgm:pt modelId="{4E1B3935-DC44-4065-9F98-F53D8934A1E9}">
      <dgm:prSet phldrT="[Text]"/>
      <dgm:spPr/>
      <dgm:t>
        <a:bodyPr/>
        <a:lstStyle/>
        <a:p>
          <a:r>
            <a:rPr lang="en-US" dirty="0"/>
            <a:t>Temporal Coverage</a:t>
          </a:r>
        </a:p>
      </dgm:t>
    </dgm:pt>
    <dgm:pt modelId="{8F175FB7-0024-4D3B-8EA0-9BE86BE84EB9}" type="sibTrans" cxnId="{6A286CDE-11CB-4055-843E-9F9EF05B5054}">
      <dgm:prSet/>
      <dgm:spPr/>
      <dgm:t>
        <a:bodyPr/>
        <a:lstStyle/>
        <a:p>
          <a:endParaRPr lang="en-US"/>
        </a:p>
      </dgm:t>
    </dgm:pt>
    <dgm:pt modelId="{D9855C8F-9FFC-4DCC-9183-2AAD43A45869}" type="parTrans" cxnId="{6A286CDE-11CB-4055-843E-9F9EF05B5054}">
      <dgm:prSet/>
      <dgm:spPr/>
      <dgm:t>
        <a:bodyPr/>
        <a:lstStyle/>
        <a:p>
          <a:endParaRPr lang="en-US"/>
        </a:p>
      </dgm:t>
    </dgm:pt>
    <dgm:pt modelId="{CA1F4B82-E451-4A91-BF3A-157670DD8547}">
      <dgm:prSet phldrT="[Text]"/>
      <dgm:spPr/>
      <dgm:t>
        <a:bodyPr/>
        <a:lstStyle/>
        <a:p>
          <a:r>
            <a:rPr lang="en-US" dirty="0"/>
            <a:t>Geographical Scope</a:t>
          </a:r>
        </a:p>
      </dgm:t>
    </dgm:pt>
    <dgm:pt modelId="{E8EAA731-20D6-4203-BE43-FBD1BB5A6614}" type="sibTrans" cxnId="{E59029F7-52EB-4311-A3F5-A245EC0DA1F7}">
      <dgm:prSet/>
      <dgm:spPr/>
      <dgm:t>
        <a:bodyPr/>
        <a:lstStyle/>
        <a:p>
          <a:endParaRPr lang="en-US"/>
        </a:p>
      </dgm:t>
    </dgm:pt>
    <dgm:pt modelId="{BF78FB57-EF9D-4DDE-B68D-514731EE764F}" type="parTrans" cxnId="{E59029F7-52EB-4311-A3F5-A245EC0DA1F7}">
      <dgm:prSet/>
      <dgm:spPr/>
      <dgm:t>
        <a:bodyPr/>
        <a:lstStyle/>
        <a:p>
          <a:endParaRPr lang="en-US"/>
        </a:p>
      </dgm:t>
    </dgm:pt>
    <dgm:pt modelId="{1F2D04EA-02A8-4D4E-A08B-B2BF7324F11A}">
      <dgm:prSet phldrT="[Text]"/>
      <dgm:spPr/>
      <dgm:t>
        <a:bodyPr/>
        <a:lstStyle/>
        <a:p>
          <a:r>
            <a:rPr lang="en-US"/>
            <a:t>IPUMS </a:t>
          </a:r>
          <a:r>
            <a:rPr lang="en-US" dirty="0"/>
            <a:t>Time Use</a:t>
          </a:r>
        </a:p>
      </dgm:t>
    </dgm:pt>
    <dgm:pt modelId="{B02CFC5C-E7C5-4032-885C-E848C68CAEC3}" type="sibTrans" cxnId="{E6CF16FF-1F95-4FA5-9F2D-B8F574F25B52}">
      <dgm:prSet/>
      <dgm:spPr/>
      <dgm:t>
        <a:bodyPr/>
        <a:lstStyle/>
        <a:p>
          <a:endParaRPr lang="en-US"/>
        </a:p>
      </dgm:t>
    </dgm:pt>
    <dgm:pt modelId="{D66DF45B-5CC8-4875-AF0B-3CD4FAFBC94E}" type="parTrans" cxnId="{E6CF16FF-1F95-4FA5-9F2D-B8F574F25B52}">
      <dgm:prSet/>
      <dgm:spPr/>
      <dgm:t>
        <a:bodyPr/>
        <a:lstStyle/>
        <a:p>
          <a:endParaRPr lang="en-US"/>
        </a:p>
      </dgm:t>
    </dgm:pt>
    <dgm:pt modelId="{4A0C57BA-E4FD-4B0C-ADB4-17EF2B2854B8}">
      <dgm:prSet/>
      <dgm:spPr/>
      <dgm:t>
        <a:bodyPr/>
        <a:lstStyle/>
        <a:p>
          <a:r>
            <a:rPr lang="en-US" dirty="0"/>
            <a:t>Number of Countries</a:t>
          </a:r>
        </a:p>
      </dgm:t>
    </dgm:pt>
    <dgm:pt modelId="{E9115A10-80F5-4FA7-BBC4-B7E78983650A}" type="parTrans" cxnId="{01C5474C-6D48-4208-9504-E0465CBAA124}">
      <dgm:prSet/>
      <dgm:spPr/>
      <dgm:t>
        <a:bodyPr/>
        <a:lstStyle/>
        <a:p>
          <a:endParaRPr lang="en-US"/>
        </a:p>
      </dgm:t>
    </dgm:pt>
    <dgm:pt modelId="{AA84F881-F4B7-49BD-B710-970785AF9303}" type="sibTrans" cxnId="{01C5474C-6D48-4208-9504-E0465CBAA124}">
      <dgm:prSet/>
      <dgm:spPr/>
      <dgm:t>
        <a:bodyPr/>
        <a:lstStyle/>
        <a:p>
          <a:endParaRPr lang="en-US"/>
        </a:p>
      </dgm:t>
    </dgm:pt>
    <dgm:pt modelId="{D08E6A6C-9C08-4981-B4FD-7D2208EE5105}">
      <dgm:prSet/>
      <dgm:spPr/>
      <dgm:t>
        <a:bodyPr/>
        <a:lstStyle/>
        <a:p>
          <a:r>
            <a:rPr lang="en-US" dirty="0"/>
            <a:t>1 (US)</a:t>
          </a:r>
        </a:p>
      </dgm:t>
    </dgm:pt>
    <dgm:pt modelId="{9AFCE9AD-0859-4059-8974-E13D4D29BC8A}" type="parTrans" cxnId="{3C68E308-F5BC-4351-AD26-7F04F755DB42}">
      <dgm:prSet/>
      <dgm:spPr/>
      <dgm:t>
        <a:bodyPr/>
        <a:lstStyle/>
        <a:p>
          <a:endParaRPr lang="en-US"/>
        </a:p>
      </dgm:t>
    </dgm:pt>
    <dgm:pt modelId="{AE632DEE-84E4-4507-B351-7F55B19134D2}" type="sibTrans" cxnId="{3C68E308-F5BC-4351-AD26-7F04F755DB42}">
      <dgm:prSet/>
      <dgm:spPr/>
      <dgm:t>
        <a:bodyPr/>
        <a:lstStyle/>
        <a:p>
          <a:endParaRPr lang="en-US"/>
        </a:p>
      </dgm:t>
    </dgm:pt>
    <dgm:pt modelId="{BD52F4B7-6E8A-4A8E-8C28-D61A31D698F1}">
      <dgm:prSet/>
      <dgm:spPr/>
      <dgm:t>
        <a:bodyPr/>
        <a:lstStyle/>
        <a:p>
          <a:r>
            <a:rPr lang="en-US" dirty="0"/>
            <a:t>1 (US)</a:t>
          </a:r>
        </a:p>
      </dgm:t>
    </dgm:pt>
    <dgm:pt modelId="{FD51035B-6503-4D34-930B-4E75F5BCC9DB}" type="parTrans" cxnId="{5B089ADB-F1A9-430B-AE46-FC91754A6D46}">
      <dgm:prSet/>
      <dgm:spPr/>
      <dgm:t>
        <a:bodyPr/>
        <a:lstStyle/>
        <a:p>
          <a:endParaRPr lang="en-US"/>
        </a:p>
      </dgm:t>
    </dgm:pt>
    <dgm:pt modelId="{567B3E12-E3BD-4048-9C83-87A407189180}" type="sibTrans" cxnId="{5B089ADB-F1A9-430B-AE46-FC91754A6D46}">
      <dgm:prSet/>
      <dgm:spPr/>
      <dgm:t>
        <a:bodyPr/>
        <a:lstStyle/>
        <a:p>
          <a:endParaRPr lang="en-US"/>
        </a:p>
      </dgm:t>
    </dgm:pt>
    <dgm:pt modelId="{5C7CFD48-6A9F-4D14-9E43-6F313ECE8D0F}">
      <dgm:prSet/>
      <dgm:spPr/>
      <dgm:t>
        <a:bodyPr/>
        <a:lstStyle/>
        <a:p>
          <a:r>
            <a:rPr lang="en-US" dirty="0"/>
            <a:t>Number of Diary Days</a:t>
          </a:r>
        </a:p>
      </dgm:t>
    </dgm:pt>
    <dgm:pt modelId="{6D2C95E7-9F43-42CE-9539-6B6530FB8DDC}" type="parTrans" cxnId="{8E4FD83A-3766-4B78-AA10-0C3936D53736}">
      <dgm:prSet/>
      <dgm:spPr/>
      <dgm:t>
        <a:bodyPr/>
        <a:lstStyle/>
        <a:p>
          <a:endParaRPr lang="en-US"/>
        </a:p>
      </dgm:t>
    </dgm:pt>
    <dgm:pt modelId="{D001916C-241B-4AEE-A0D4-F5052BCBD1AF}" type="sibTrans" cxnId="{8E4FD83A-3766-4B78-AA10-0C3936D53736}">
      <dgm:prSet/>
      <dgm:spPr/>
      <dgm:t>
        <a:bodyPr/>
        <a:lstStyle/>
        <a:p>
          <a:endParaRPr lang="en-US"/>
        </a:p>
      </dgm:t>
    </dgm:pt>
    <dgm:pt modelId="{C0808FC9-E3FC-4EE3-B067-B80E2C273F3D}">
      <dgm:prSet/>
      <dgm:spPr/>
      <dgm:t>
        <a:bodyPr/>
        <a:lstStyle/>
        <a:p>
          <a:r>
            <a:rPr lang="en-US" dirty="0"/>
            <a:t>Varies: One to </a:t>
          </a:r>
        </a:p>
        <a:p>
          <a:r>
            <a:rPr lang="en-US" dirty="0"/>
            <a:t>Multiple</a:t>
          </a:r>
        </a:p>
      </dgm:t>
    </dgm:pt>
    <dgm:pt modelId="{9A37F259-8CAE-43FE-A4AF-6C70D6EEF487}" type="parTrans" cxnId="{704E2FF5-2061-4133-B2D1-EFB1BDE8F3C9}">
      <dgm:prSet/>
      <dgm:spPr/>
      <dgm:t>
        <a:bodyPr/>
        <a:lstStyle/>
        <a:p>
          <a:endParaRPr lang="en-US"/>
        </a:p>
      </dgm:t>
    </dgm:pt>
    <dgm:pt modelId="{D7D49070-0590-4B76-BB09-C4F3457EC16F}" type="sibTrans" cxnId="{704E2FF5-2061-4133-B2D1-EFB1BDE8F3C9}">
      <dgm:prSet/>
      <dgm:spPr/>
      <dgm:t>
        <a:bodyPr/>
        <a:lstStyle/>
        <a:p>
          <a:endParaRPr lang="en-US"/>
        </a:p>
      </dgm:t>
    </dgm:pt>
    <dgm:pt modelId="{61FAE542-1EA9-4F0F-AB69-2F519557798A}">
      <dgm:prSet/>
      <dgm:spPr/>
      <dgm:t>
        <a:bodyPr/>
        <a:lstStyle/>
        <a:p>
          <a:r>
            <a:rPr lang="en-US" dirty="0"/>
            <a:t>Household Coverage</a:t>
          </a:r>
        </a:p>
      </dgm:t>
    </dgm:pt>
    <dgm:pt modelId="{33D29235-28C4-485B-8B68-AAA1F466024E}" type="parTrans" cxnId="{701D497B-5208-4F5B-8736-F15E44D4F1FE}">
      <dgm:prSet/>
      <dgm:spPr/>
      <dgm:t>
        <a:bodyPr/>
        <a:lstStyle/>
        <a:p>
          <a:endParaRPr lang="en-US"/>
        </a:p>
      </dgm:t>
    </dgm:pt>
    <dgm:pt modelId="{7BFD187B-B660-4D3C-BE9D-C3024E4B5902}" type="sibTrans" cxnId="{701D497B-5208-4F5B-8736-F15E44D4F1FE}">
      <dgm:prSet/>
      <dgm:spPr/>
      <dgm:t>
        <a:bodyPr/>
        <a:lstStyle/>
        <a:p>
          <a:endParaRPr lang="en-US"/>
        </a:p>
      </dgm:t>
    </dgm:pt>
    <dgm:pt modelId="{343CF8EE-FFF0-4EE4-99AC-7A54B7C0BF72}">
      <dgm:prSet/>
      <dgm:spPr/>
      <dgm:t>
        <a:bodyPr/>
        <a:lstStyle/>
        <a:p>
          <a:r>
            <a:rPr lang="en-US" dirty="0"/>
            <a:t>Varies: Individuals &amp; Couples</a:t>
          </a:r>
        </a:p>
      </dgm:t>
    </dgm:pt>
    <dgm:pt modelId="{6851B466-D043-4A5F-8074-85322D9F79FE}" type="parTrans" cxnId="{C62C51C7-FC21-4578-B917-66E11D7E4C26}">
      <dgm:prSet/>
      <dgm:spPr/>
      <dgm:t>
        <a:bodyPr/>
        <a:lstStyle/>
        <a:p>
          <a:endParaRPr lang="en-US"/>
        </a:p>
      </dgm:t>
    </dgm:pt>
    <dgm:pt modelId="{F0BD410A-D5B3-4D7E-AD2B-3EE318CA9655}" type="sibTrans" cxnId="{C62C51C7-FC21-4578-B917-66E11D7E4C26}">
      <dgm:prSet/>
      <dgm:spPr/>
      <dgm:t>
        <a:bodyPr/>
        <a:lstStyle/>
        <a:p>
          <a:endParaRPr lang="en-US"/>
        </a:p>
      </dgm:t>
    </dgm:pt>
    <dgm:pt modelId="{D8C7510F-B036-4EFC-BA0D-1BED0AF2B691}">
      <dgm:prSet/>
      <dgm:spPr/>
      <dgm:t>
        <a:bodyPr/>
        <a:lstStyle/>
        <a:p>
          <a:r>
            <a:rPr lang="en-US" dirty="0"/>
            <a:t>Number of Activity Codes</a:t>
          </a:r>
        </a:p>
      </dgm:t>
    </dgm:pt>
    <dgm:pt modelId="{8EF686DE-7B10-4E11-BC6E-EF1E4A3B184F}" type="parTrans" cxnId="{F26EF1AB-A698-41C2-82B9-236C3CA51056}">
      <dgm:prSet/>
      <dgm:spPr/>
      <dgm:t>
        <a:bodyPr/>
        <a:lstStyle/>
        <a:p>
          <a:endParaRPr lang="en-US"/>
        </a:p>
      </dgm:t>
    </dgm:pt>
    <dgm:pt modelId="{AACDE715-4C6B-4490-9E10-823725AD8516}" type="sibTrans" cxnId="{F26EF1AB-A698-41C2-82B9-236C3CA51056}">
      <dgm:prSet/>
      <dgm:spPr/>
      <dgm:t>
        <a:bodyPr/>
        <a:lstStyle/>
        <a:p>
          <a:endParaRPr lang="en-US"/>
        </a:p>
      </dgm:t>
    </dgm:pt>
    <dgm:pt modelId="{695B138C-2339-4429-A3F9-CCF3BBBA8A5B}">
      <dgm:prSet/>
      <dgm:spPr/>
      <dgm:t>
        <a:bodyPr/>
        <a:lstStyle/>
        <a:p>
          <a:r>
            <a:rPr lang="en-US" dirty="0"/>
            <a:t>Additional Diary Features</a:t>
          </a:r>
        </a:p>
      </dgm:t>
    </dgm:pt>
    <dgm:pt modelId="{5F7D70C8-0A11-4A97-B5A2-446C7C788FA5}" type="parTrans" cxnId="{04B1DCB8-7108-449A-8D9A-6410820C8E2D}">
      <dgm:prSet/>
      <dgm:spPr/>
      <dgm:t>
        <a:bodyPr/>
        <a:lstStyle/>
        <a:p>
          <a:endParaRPr lang="en-US"/>
        </a:p>
      </dgm:t>
    </dgm:pt>
    <dgm:pt modelId="{DEF6B780-3FD8-42E5-934E-C8F20FD02D49}" type="sibTrans" cxnId="{04B1DCB8-7108-449A-8D9A-6410820C8E2D}">
      <dgm:prSet/>
      <dgm:spPr/>
      <dgm:t>
        <a:bodyPr/>
        <a:lstStyle/>
        <a:p>
          <a:endParaRPr lang="en-US"/>
        </a:p>
      </dgm:t>
    </dgm:pt>
    <dgm:pt modelId="{961C98C4-0A30-4249-A0FF-AF8AAB6292DE}">
      <dgm:prSet/>
      <dgm:spPr/>
      <dgm:t>
        <a:bodyPr/>
        <a:lstStyle/>
        <a:p>
          <a:r>
            <a:rPr lang="en-US" dirty="0"/>
            <a:t>Use of Devices</a:t>
          </a:r>
        </a:p>
      </dgm:t>
    </dgm:pt>
    <dgm:pt modelId="{2E0F01B4-1B45-4F6E-9B3E-79E86F89AC0D}" type="parTrans" cxnId="{F9129562-4DB9-448E-ADA5-C73DF5DBABC3}">
      <dgm:prSet/>
      <dgm:spPr/>
      <dgm:t>
        <a:bodyPr/>
        <a:lstStyle/>
        <a:p>
          <a:endParaRPr lang="en-US"/>
        </a:p>
      </dgm:t>
    </dgm:pt>
    <dgm:pt modelId="{A8A70ED1-5846-460C-B6A9-B210B8EEE5DE}" type="sibTrans" cxnId="{F9129562-4DB9-448E-ADA5-C73DF5DBABC3}">
      <dgm:prSet/>
      <dgm:spPr/>
      <dgm:t>
        <a:bodyPr/>
        <a:lstStyle/>
        <a:p>
          <a:endParaRPr lang="en-US"/>
        </a:p>
      </dgm:t>
    </dgm:pt>
    <dgm:pt modelId="{2BB19FB9-039F-4921-9FA1-143329535360}">
      <dgm:prSet/>
      <dgm:spPr/>
      <dgm:t>
        <a:bodyPr/>
        <a:lstStyle/>
        <a:p>
          <a:r>
            <a:rPr lang="en-US" dirty="0"/>
            <a:t>--</a:t>
          </a:r>
        </a:p>
      </dgm:t>
    </dgm:pt>
    <dgm:pt modelId="{36F20D7F-73A6-4DB0-A7AC-F0FA97F4D400}" type="parTrans" cxnId="{9959865F-9B64-4262-909C-52EF9F1525F4}">
      <dgm:prSet/>
      <dgm:spPr/>
      <dgm:t>
        <a:bodyPr/>
        <a:lstStyle/>
        <a:p>
          <a:endParaRPr lang="en-US"/>
        </a:p>
      </dgm:t>
    </dgm:pt>
    <dgm:pt modelId="{C4CDDA68-0358-42EC-9358-204CF915B3C6}" type="sibTrans" cxnId="{9959865F-9B64-4262-909C-52EF9F1525F4}">
      <dgm:prSet/>
      <dgm:spPr/>
      <dgm:t>
        <a:bodyPr/>
        <a:lstStyle/>
        <a:p>
          <a:endParaRPr lang="en-US"/>
        </a:p>
      </dgm:t>
    </dgm:pt>
    <dgm:pt modelId="{28CF6A12-01EB-4281-BBE6-A3398231F95A}">
      <dgm:prSet/>
      <dgm:spPr/>
      <dgm:t>
        <a:bodyPr/>
        <a:lstStyle/>
        <a:p>
          <a:r>
            <a:rPr lang="en-US" dirty="0"/>
            <a:t>Multitasking</a:t>
          </a:r>
        </a:p>
      </dgm:t>
    </dgm:pt>
    <dgm:pt modelId="{546B977B-D9EB-4148-B001-232708BAF85F}" type="parTrans" cxnId="{938A231C-8D74-44CA-B0B8-8BE34A199C75}">
      <dgm:prSet/>
      <dgm:spPr/>
      <dgm:t>
        <a:bodyPr/>
        <a:lstStyle/>
        <a:p>
          <a:endParaRPr lang="en-US"/>
        </a:p>
      </dgm:t>
    </dgm:pt>
    <dgm:pt modelId="{2B0032E5-9D9C-4D10-9448-2AB01F566555}" type="sibTrans" cxnId="{938A231C-8D74-44CA-B0B8-8BE34A199C75}">
      <dgm:prSet/>
      <dgm:spPr/>
      <dgm:t>
        <a:bodyPr/>
        <a:lstStyle/>
        <a:p>
          <a:endParaRPr lang="en-US"/>
        </a:p>
      </dgm:t>
    </dgm:pt>
    <dgm:pt modelId="{D1F1C726-EA33-4B13-AED5-FA1FAE3EEE59}">
      <dgm:prSet/>
      <dgm:spPr/>
      <dgm:t>
        <a:bodyPr/>
        <a:lstStyle/>
        <a:p>
          <a:r>
            <a:rPr lang="en-US" dirty="0"/>
            <a:t>Varies: Limited to Detailed</a:t>
          </a:r>
        </a:p>
      </dgm:t>
    </dgm:pt>
    <dgm:pt modelId="{B1D834C2-88EF-4300-A160-990BA86E9DBC}" type="parTrans" cxnId="{8C07C6FE-A4EA-47A4-AFCD-68CD6CB87DFC}">
      <dgm:prSet/>
      <dgm:spPr/>
      <dgm:t>
        <a:bodyPr/>
        <a:lstStyle/>
        <a:p>
          <a:endParaRPr lang="en-US"/>
        </a:p>
      </dgm:t>
    </dgm:pt>
    <dgm:pt modelId="{F99F5F67-1F47-48B2-A83B-F27D070340A1}" type="sibTrans" cxnId="{8C07C6FE-A4EA-47A4-AFCD-68CD6CB87DFC}">
      <dgm:prSet/>
      <dgm:spPr/>
      <dgm:t>
        <a:bodyPr/>
        <a:lstStyle/>
        <a:p>
          <a:endParaRPr lang="en-US"/>
        </a:p>
      </dgm:t>
    </dgm:pt>
    <dgm:pt modelId="{30929FCC-9765-44DD-A472-F60F1564AC4C}">
      <dgm:prSet/>
      <dgm:spPr/>
      <dgm:t>
        <a:bodyPr/>
        <a:lstStyle/>
        <a:p>
          <a:r>
            <a:rPr lang="en-US" dirty="0"/>
            <a:t>Varies: Limited to Detailed</a:t>
          </a:r>
        </a:p>
      </dgm:t>
    </dgm:pt>
    <dgm:pt modelId="{1800D2C4-B51C-451D-B965-526AA814C084}" type="parTrans" cxnId="{459C097F-BFC0-45F6-A4DB-B34CECD3EFEB}">
      <dgm:prSet/>
      <dgm:spPr/>
      <dgm:t>
        <a:bodyPr/>
        <a:lstStyle/>
        <a:p>
          <a:endParaRPr lang="en-US"/>
        </a:p>
      </dgm:t>
    </dgm:pt>
    <dgm:pt modelId="{DB4EDFEE-3A18-43CD-A8F1-8C94531A96FA}" type="sibTrans" cxnId="{459C097F-BFC0-45F6-A4DB-B34CECD3EFEB}">
      <dgm:prSet/>
      <dgm:spPr/>
      <dgm:t>
        <a:bodyPr/>
        <a:lstStyle/>
        <a:p>
          <a:endParaRPr lang="en-US"/>
        </a:p>
      </dgm:t>
    </dgm:pt>
    <dgm:pt modelId="{5C5F4E9B-4C80-417F-8AC5-A38D537EB969}">
      <dgm:prSet/>
      <dgm:spPr/>
      <dgm:t>
        <a:bodyPr/>
        <a:lstStyle/>
        <a:p>
          <a:r>
            <a:rPr lang="en-US" dirty="0"/>
            <a:t>Limited</a:t>
          </a:r>
        </a:p>
      </dgm:t>
    </dgm:pt>
    <dgm:pt modelId="{F3AD3F46-F08B-49F6-B9E1-9687A856C857}" type="parTrans" cxnId="{1B83412D-6AC2-408B-A246-7C7065358DC8}">
      <dgm:prSet/>
      <dgm:spPr/>
      <dgm:t>
        <a:bodyPr/>
        <a:lstStyle/>
        <a:p>
          <a:endParaRPr lang="en-US"/>
        </a:p>
      </dgm:t>
    </dgm:pt>
    <dgm:pt modelId="{A65127D6-EF06-4478-97B6-856B7AC905D9}" type="sibTrans" cxnId="{1B83412D-6AC2-408B-A246-7C7065358DC8}">
      <dgm:prSet/>
      <dgm:spPr/>
      <dgm:t>
        <a:bodyPr/>
        <a:lstStyle/>
        <a:p>
          <a:endParaRPr lang="en-US"/>
        </a:p>
      </dgm:t>
    </dgm:pt>
    <dgm:pt modelId="{78D6EF67-C729-4487-907B-8DE687ECE51D}">
      <dgm:prSet/>
      <dgm:spPr/>
      <dgm:t>
        <a:bodyPr/>
        <a:lstStyle/>
        <a:p>
          <a:r>
            <a:rPr lang="en-US" dirty="0"/>
            <a:t>Additional Survey Features</a:t>
          </a:r>
        </a:p>
      </dgm:t>
    </dgm:pt>
    <dgm:pt modelId="{FB7CF17C-47C2-435D-8EDB-69205B49305B}" type="parTrans" cxnId="{D633A9C6-EAC1-4DC1-A2BF-74679FCECF00}">
      <dgm:prSet/>
      <dgm:spPr/>
      <dgm:t>
        <a:bodyPr/>
        <a:lstStyle/>
        <a:p>
          <a:endParaRPr lang="en-US"/>
        </a:p>
      </dgm:t>
    </dgm:pt>
    <dgm:pt modelId="{07378707-411F-4C40-983C-39C74E038A25}" type="sibTrans" cxnId="{D633A9C6-EAC1-4DC1-A2BF-74679FCECF00}">
      <dgm:prSet/>
      <dgm:spPr/>
      <dgm:t>
        <a:bodyPr/>
        <a:lstStyle/>
        <a:p>
          <a:endParaRPr lang="en-US"/>
        </a:p>
      </dgm:t>
    </dgm:pt>
    <dgm:pt modelId="{2A20360A-0DD4-4113-8914-B4A6AEE4DAD1}">
      <dgm:prSet/>
      <dgm:spPr/>
      <dgm:t>
        <a:bodyPr/>
        <a:lstStyle/>
        <a:p>
          <a:r>
            <a:rPr lang="en-US" dirty="0"/>
            <a:t>Health, Time Pressure</a:t>
          </a:r>
        </a:p>
      </dgm:t>
    </dgm:pt>
    <dgm:pt modelId="{A30243B0-3940-4C57-8B18-D3E25A752576}" type="parTrans" cxnId="{2DD1AD72-64BD-4940-B99F-D8AE18267899}">
      <dgm:prSet/>
      <dgm:spPr/>
      <dgm:t>
        <a:bodyPr/>
        <a:lstStyle/>
        <a:p>
          <a:endParaRPr lang="en-US"/>
        </a:p>
      </dgm:t>
    </dgm:pt>
    <dgm:pt modelId="{8457222F-EA69-4C66-BB09-2D244ABF75D5}" type="sibTrans" cxnId="{2DD1AD72-64BD-4940-B99F-D8AE18267899}">
      <dgm:prSet/>
      <dgm:spPr/>
      <dgm:t>
        <a:bodyPr/>
        <a:lstStyle/>
        <a:p>
          <a:endParaRPr lang="en-US"/>
        </a:p>
      </dgm:t>
    </dgm:pt>
    <dgm:pt modelId="{19528604-A2DD-48EF-8811-0269A60F5D2A}">
      <dgm:prSet/>
      <dgm:spPr/>
      <dgm:t>
        <a:bodyPr/>
        <a:lstStyle/>
        <a:p>
          <a:r>
            <a:rPr lang="en-US" dirty="0"/>
            <a:t>--</a:t>
          </a:r>
        </a:p>
      </dgm:t>
    </dgm:pt>
    <dgm:pt modelId="{87731C79-3F54-41D7-A6AC-1840ECCE550A}" type="parTrans" cxnId="{4E4C5FC5-77BC-4FD2-8564-7EEDEE8F5122}">
      <dgm:prSet/>
      <dgm:spPr/>
      <dgm:t>
        <a:bodyPr/>
        <a:lstStyle/>
        <a:p>
          <a:endParaRPr lang="en-US"/>
        </a:p>
      </dgm:t>
    </dgm:pt>
    <dgm:pt modelId="{CC486B42-EA78-4421-9668-E422A39F593B}" type="sibTrans" cxnId="{4E4C5FC5-77BC-4FD2-8564-7EEDEE8F5122}">
      <dgm:prSet/>
      <dgm:spPr/>
      <dgm:t>
        <a:bodyPr/>
        <a:lstStyle/>
        <a:p>
          <a:endParaRPr lang="en-US"/>
        </a:p>
      </dgm:t>
    </dgm:pt>
    <dgm:pt modelId="{2A1FA31A-1730-463A-8C08-51A5F6F8BA73}">
      <dgm:prSet/>
      <dgm:spPr/>
      <dgm:t>
        <a:bodyPr/>
        <a:lstStyle/>
        <a:p>
          <a:r>
            <a:rPr lang="en-US" dirty="0"/>
            <a:t>Health, Life Satisfaction, Poverty</a:t>
          </a:r>
        </a:p>
      </dgm:t>
    </dgm:pt>
    <dgm:pt modelId="{E330FB22-1F98-4568-9DF0-33B1F1D6B563}" type="parTrans" cxnId="{0E27AD6C-13D9-4693-B386-BC4E00AEBECE}">
      <dgm:prSet/>
      <dgm:spPr/>
      <dgm:t>
        <a:bodyPr/>
        <a:lstStyle/>
        <a:p>
          <a:endParaRPr lang="en-US"/>
        </a:p>
      </dgm:t>
    </dgm:pt>
    <dgm:pt modelId="{A30B7B1D-AE27-45F3-9D34-43BAE691D448}" type="sibTrans" cxnId="{0E27AD6C-13D9-4693-B386-BC4E00AEBECE}">
      <dgm:prSet/>
      <dgm:spPr/>
      <dgm:t>
        <a:bodyPr/>
        <a:lstStyle/>
        <a:p>
          <a:endParaRPr lang="en-US"/>
        </a:p>
      </dgm:t>
    </dgm:pt>
    <dgm:pt modelId="{3DD9B2C6-2E13-491D-9F94-AC5619EE4680}" type="pres">
      <dgm:prSet presAssocID="{79DF8B8F-B541-4FCE-BC54-4CEB058A3610}" presName="diagram" presStyleCnt="0">
        <dgm:presLayoutVars>
          <dgm:chPref val="1"/>
          <dgm:dir/>
          <dgm:animOne val="branch"/>
          <dgm:animLvl val="lvl"/>
          <dgm:resizeHandles/>
        </dgm:presLayoutVars>
      </dgm:prSet>
      <dgm:spPr/>
    </dgm:pt>
    <dgm:pt modelId="{2B42AF81-972E-49E0-A5E7-3924F00B0195}" type="pres">
      <dgm:prSet presAssocID="{1F2D04EA-02A8-4D4E-A08B-B2BF7324F11A}" presName="root" presStyleCnt="0"/>
      <dgm:spPr/>
    </dgm:pt>
    <dgm:pt modelId="{A621BA0C-BF8A-47B6-B02C-FA1B54680ED8}" type="pres">
      <dgm:prSet presAssocID="{1F2D04EA-02A8-4D4E-A08B-B2BF7324F11A}" presName="rootComposite" presStyleCnt="0"/>
      <dgm:spPr/>
    </dgm:pt>
    <dgm:pt modelId="{B100945C-DDC9-4F7D-8BB2-EE4C541B931F}" type="pres">
      <dgm:prSet presAssocID="{1F2D04EA-02A8-4D4E-A08B-B2BF7324F11A}" presName="rootText" presStyleLbl="node1" presStyleIdx="0" presStyleCnt="4"/>
      <dgm:spPr/>
    </dgm:pt>
    <dgm:pt modelId="{6ED65CD7-B8EF-4A44-9C6F-6CB50DA141D7}" type="pres">
      <dgm:prSet presAssocID="{1F2D04EA-02A8-4D4E-A08B-B2BF7324F11A}" presName="rootConnector" presStyleLbl="node1" presStyleIdx="0" presStyleCnt="4"/>
      <dgm:spPr/>
    </dgm:pt>
    <dgm:pt modelId="{EA4F201A-F931-44EF-98A2-A6D4D0101209}" type="pres">
      <dgm:prSet presAssocID="{1F2D04EA-02A8-4D4E-A08B-B2BF7324F11A}" presName="childShape" presStyleCnt="0"/>
      <dgm:spPr/>
    </dgm:pt>
    <dgm:pt modelId="{3085B5C5-7C37-4510-AFC0-CDAFD40F5BA6}" type="pres">
      <dgm:prSet presAssocID="{BF78FB57-EF9D-4DDE-B68D-514731EE764F}" presName="Name13" presStyleLbl="parChTrans1D2" presStyleIdx="0" presStyleCnt="36"/>
      <dgm:spPr/>
    </dgm:pt>
    <dgm:pt modelId="{61030F60-E155-4E54-899D-B444D0DD36C4}" type="pres">
      <dgm:prSet presAssocID="{CA1F4B82-E451-4A91-BF3A-157670DD8547}" presName="childText" presStyleLbl="bgAcc1" presStyleIdx="0" presStyleCnt="36">
        <dgm:presLayoutVars>
          <dgm:bulletEnabled val="1"/>
        </dgm:presLayoutVars>
      </dgm:prSet>
      <dgm:spPr/>
    </dgm:pt>
    <dgm:pt modelId="{EE24FC68-B44F-4728-A11B-1F717BCFDD18}" type="pres">
      <dgm:prSet presAssocID="{D9855C8F-9FFC-4DCC-9183-2AAD43A45869}" presName="Name13" presStyleLbl="parChTrans1D2" presStyleIdx="1" presStyleCnt="36"/>
      <dgm:spPr/>
    </dgm:pt>
    <dgm:pt modelId="{0E1427CC-599A-4A21-912C-68CB7EC7391B}" type="pres">
      <dgm:prSet presAssocID="{4E1B3935-DC44-4065-9F98-F53D8934A1E9}" presName="childText" presStyleLbl="bgAcc1" presStyleIdx="1" presStyleCnt="36">
        <dgm:presLayoutVars>
          <dgm:bulletEnabled val="1"/>
        </dgm:presLayoutVars>
      </dgm:prSet>
      <dgm:spPr/>
    </dgm:pt>
    <dgm:pt modelId="{B0A72878-D774-4BC7-A940-898A6645C1A4}" type="pres">
      <dgm:prSet presAssocID="{E9115A10-80F5-4FA7-BBC4-B7E78983650A}" presName="Name13" presStyleLbl="parChTrans1D2" presStyleIdx="2" presStyleCnt="36"/>
      <dgm:spPr/>
    </dgm:pt>
    <dgm:pt modelId="{CDFF6D03-2628-4763-85AF-0DDD2E286B39}" type="pres">
      <dgm:prSet presAssocID="{4A0C57BA-E4FD-4B0C-ADB4-17EF2B2854B8}" presName="childText" presStyleLbl="bgAcc1" presStyleIdx="2" presStyleCnt="36">
        <dgm:presLayoutVars>
          <dgm:bulletEnabled val="1"/>
        </dgm:presLayoutVars>
      </dgm:prSet>
      <dgm:spPr/>
    </dgm:pt>
    <dgm:pt modelId="{46862488-920F-4CBD-905B-19405EC9B336}" type="pres">
      <dgm:prSet presAssocID="{33D29235-28C4-485B-8B68-AAA1F466024E}" presName="Name13" presStyleLbl="parChTrans1D2" presStyleIdx="3" presStyleCnt="36"/>
      <dgm:spPr/>
    </dgm:pt>
    <dgm:pt modelId="{BDAE58DD-9766-452F-9366-FE33836E71B1}" type="pres">
      <dgm:prSet presAssocID="{61FAE542-1EA9-4F0F-AB69-2F519557798A}" presName="childText" presStyleLbl="bgAcc1" presStyleIdx="3" presStyleCnt="36">
        <dgm:presLayoutVars>
          <dgm:bulletEnabled val="1"/>
        </dgm:presLayoutVars>
      </dgm:prSet>
      <dgm:spPr/>
    </dgm:pt>
    <dgm:pt modelId="{11E1B085-1DBA-4526-A17B-601D497675C1}" type="pres">
      <dgm:prSet presAssocID="{6D2C95E7-9F43-42CE-9539-6B6530FB8DDC}" presName="Name13" presStyleLbl="parChTrans1D2" presStyleIdx="4" presStyleCnt="36"/>
      <dgm:spPr/>
    </dgm:pt>
    <dgm:pt modelId="{ACA04932-821D-49AA-BA4B-C22BCD304F3C}" type="pres">
      <dgm:prSet presAssocID="{5C7CFD48-6A9F-4D14-9E43-6F313ECE8D0F}" presName="childText" presStyleLbl="bgAcc1" presStyleIdx="4" presStyleCnt="36">
        <dgm:presLayoutVars>
          <dgm:bulletEnabled val="1"/>
        </dgm:presLayoutVars>
      </dgm:prSet>
      <dgm:spPr/>
    </dgm:pt>
    <dgm:pt modelId="{1DD0EE0D-E370-478C-B438-0505AE96157E}" type="pres">
      <dgm:prSet presAssocID="{8EF686DE-7B10-4E11-BC6E-EF1E4A3B184F}" presName="Name13" presStyleLbl="parChTrans1D2" presStyleIdx="5" presStyleCnt="36"/>
      <dgm:spPr/>
    </dgm:pt>
    <dgm:pt modelId="{2A125231-7114-443F-A169-E5F1C026EB66}" type="pres">
      <dgm:prSet presAssocID="{D8C7510F-B036-4EFC-BA0D-1BED0AF2B691}" presName="childText" presStyleLbl="bgAcc1" presStyleIdx="5" presStyleCnt="36">
        <dgm:presLayoutVars>
          <dgm:bulletEnabled val="1"/>
        </dgm:presLayoutVars>
      </dgm:prSet>
      <dgm:spPr/>
    </dgm:pt>
    <dgm:pt modelId="{BF7BCB50-F7FD-4C78-9685-BA28125C7D6C}" type="pres">
      <dgm:prSet presAssocID="{546B977B-D9EB-4148-B001-232708BAF85F}" presName="Name13" presStyleLbl="parChTrans1D2" presStyleIdx="6" presStyleCnt="36"/>
      <dgm:spPr/>
    </dgm:pt>
    <dgm:pt modelId="{CCFCB247-C070-42D1-8790-019B299EC2E3}" type="pres">
      <dgm:prSet presAssocID="{28CF6A12-01EB-4281-BBE6-A3398231F95A}" presName="childText" presStyleLbl="bgAcc1" presStyleIdx="6" presStyleCnt="36">
        <dgm:presLayoutVars>
          <dgm:bulletEnabled val="1"/>
        </dgm:presLayoutVars>
      </dgm:prSet>
      <dgm:spPr/>
    </dgm:pt>
    <dgm:pt modelId="{AC269078-DA0E-472F-BFA5-2871EF448AD0}" type="pres">
      <dgm:prSet presAssocID="{5F7D70C8-0A11-4A97-B5A2-446C7C788FA5}" presName="Name13" presStyleLbl="parChTrans1D2" presStyleIdx="7" presStyleCnt="36"/>
      <dgm:spPr/>
    </dgm:pt>
    <dgm:pt modelId="{8302C6F8-1533-4BC3-90A2-28A582BFA9BF}" type="pres">
      <dgm:prSet presAssocID="{695B138C-2339-4429-A3F9-CCF3BBBA8A5B}" presName="childText" presStyleLbl="bgAcc1" presStyleIdx="7" presStyleCnt="36">
        <dgm:presLayoutVars>
          <dgm:bulletEnabled val="1"/>
        </dgm:presLayoutVars>
      </dgm:prSet>
      <dgm:spPr/>
    </dgm:pt>
    <dgm:pt modelId="{48057256-167D-4EF3-99E6-CAC5280BCB4F}" type="pres">
      <dgm:prSet presAssocID="{FB7CF17C-47C2-435D-8EDB-69205B49305B}" presName="Name13" presStyleLbl="parChTrans1D2" presStyleIdx="8" presStyleCnt="36"/>
      <dgm:spPr/>
    </dgm:pt>
    <dgm:pt modelId="{049941DC-8AB7-45B0-BF01-CB04167B5371}" type="pres">
      <dgm:prSet presAssocID="{78D6EF67-C729-4487-907B-8DE687ECE51D}" presName="childText" presStyleLbl="bgAcc1" presStyleIdx="8" presStyleCnt="36">
        <dgm:presLayoutVars>
          <dgm:bulletEnabled val="1"/>
        </dgm:presLayoutVars>
      </dgm:prSet>
      <dgm:spPr/>
    </dgm:pt>
    <dgm:pt modelId="{250F240E-53EA-4F4A-B684-28C4E5552B37}" type="pres">
      <dgm:prSet presAssocID="{54EECDB0-0D03-4B61-AC08-876307A6DBCE}" presName="root" presStyleCnt="0"/>
      <dgm:spPr/>
    </dgm:pt>
    <dgm:pt modelId="{57A38159-5673-4532-8EBC-98A24B7B0370}" type="pres">
      <dgm:prSet presAssocID="{54EECDB0-0D03-4B61-AC08-876307A6DBCE}" presName="rootComposite" presStyleCnt="0"/>
      <dgm:spPr/>
    </dgm:pt>
    <dgm:pt modelId="{7E1C6522-C69F-42CE-BE93-DE9D074511E4}" type="pres">
      <dgm:prSet presAssocID="{54EECDB0-0D03-4B61-AC08-876307A6DBCE}" presName="rootText" presStyleLbl="node1" presStyleIdx="1" presStyleCnt="4"/>
      <dgm:spPr/>
    </dgm:pt>
    <dgm:pt modelId="{7CF7301B-169F-49B5-9A5F-5DB1AC945D79}" type="pres">
      <dgm:prSet presAssocID="{54EECDB0-0D03-4B61-AC08-876307A6DBCE}" presName="rootConnector" presStyleLbl="node1" presStyleIdx="1" presStyleCnt="4"/>
      <dgm:spPr/>
    </dgm:pt>
    <dgm:pt modelId="{D604FF9C-8C68-4CA4-9BCB-63A692629C3C}" type="pres">
      <dgm:prSet presAssocID="{54EECDB0-0D03-4B61-AC08-876307A6DBCE}" presName="childShape" presStyleCnt="0"/>
      <dgm:spPr/>
    </dgm:pt>
    <dgm:pt modelId="{905A8E4C-DC7E-42C9-91CD-5C58F545FD77}" type="pres">
      <dgm:prSet presAssocID="{43D774BA-F4B5-46CD-9B5C-022E25A70A9D}" presName="Name13" presStyleLbl="parChTrans1D2" presStyleIdx="9" presStyleCnt="36"/>
      <dgm:spPr/>
    </dgm:pt>
    <dgm:pt modelId="{54E538BF-53BE-4BF2-9A54-34D218EE232C}" type="pres">
      <dgm:prSet presAssocID="{1322C009-78CF-4157-804B-B9EB690581AE}" presName="childText" presStyleLbl="bgAcc1" presStyleIdx="9" presStyleCnt="36">
        <dgm:presLayoutVars>
          <dgm:bulletEnabled val="1"/>
        </dgm:presLayoutVars>
      </dgm:prSet>
      <dgm:spPr/>
    </dgm:pt>
    <dgm:pt modelId="{2CB8538E-02DD-4747-9B25-A523D563D5B8}" type="pres">
      <dgm:prSet presAssocID="{EADF7BBC-FAFF-46C1-9992-34340A0197AA}" presName="Name13" presStyleLbl="parChTrans1D2" presStyleIdx="10" presStyleCnt="36"/>
      <dgm:spPr/>
    </dgm:pt>
    <dgm:pt modelId="{B5BAFF5F-D7CF-461C-8657-BD65F3EF132C}" type="pres">
      <dgm:prSet presAssocID="{D956DB18-4277-4E62-952E-5B059AEEFA08}" presName="childText" presStyleLbl="bgAcc1" presStyleIdx="10" presStyleCnt="36">
        <dgm:presLayoutVars>
          <dgm:bulletEnabled val="1"/>
        </dgm:presLayoutVars>
      </dgm:prSet>
      <dgm:spPr/>
    </dgm:pt>
    <dgm:pt modelId="{FFEFC4C0-F127-4CA4-A42A-194525CBEF7C}" type="pres">
      <dgm:prSet presAssocID="{D5CECE4F-72CA-43BE-B234-644AD31DBA08}" presName="Name13" presStyleLbl="parChTrans1D2" presStyleIdx="11" presStyleCnt="36"/>
      <dgm:spPr/>
    </dgm:pt>
    <dgm:pt modelId="{7C9D4BE8-5FDB-45EA-97DC-8D4137C34F26}" type="pres">
      <dgm:prSet presAssocID="{A3122A19-1F7D-4EB3-B48D-05C832E643DA}" presName="childText" presStyleLbl="bgAcc1" presStyleIdx="11" presStyleCnt="36">
        <dgm:presLayoutVars>
          <dgm:bulletEnabled val="1"/>
        </dgm:presLayoutVars>
      </dgm:prSet>
      <dgm:spPr/>
    </dgm:pt>
    <dgm:pt modelId="{71F83B1E-1ECB-4A75-8CC4-2B2B3F7DD04F}" type="pres">
      <dgm:prSet presAssocID="{5D5510D2-B384-4270-8AB9-4CBE2826020F}" presName="Name13" presStyleLbl="parChTrans1D2" presStyleIdx="12" presStyleCnt="36"/>
      <dgm:spPr/>
    </dgm:pt>
    <dgm:pt modelId="{D820025C-8458-404D-BFAE-49F569C0B913}" type="pres">
      <dgm:prSet presAssocID="{30DA2AD3-C335-424E-A7FA-4890BA047E3D}" presName="childText" presStyleLbl="bgAcc1" presStyleIdx="12" presStyleCnt="36">
        <dgm:presLayoutVars>
          <dgm:bulletEnabled val="1"/>
        </dgm:presLayoutVars>
      </dgm:prSet>
      <dgm:spPr/>
    </dgm:pt>
    <dgm:pt modelId="{26110367-6467-4A3F-B8A0-D5376A226B84}" type="pres">
      <dgm:prSet presAssocID="{D53F96AC-B66D-418B-9873-B2C345C3D204}" presName="Name13" presStyleLbl="parChTrans1D2" presStyleIdx="13" presStyleCnt="36"/>
      <dgm:spPr/>
    </dgm:pt>
    <dgm:pt modelId="{C52D453B-7005-4215-85F8-A3FBB4D19B25}" type="pres">
      <dgm:prSet presAssocID="{BF9AF896-D749-443A-AC23-68D7CE77EA60}" presName="childText" presStyleLbl="bgAcc1" presStyleIdx="13" presStyleCnt="36">
        <dgm:presLayoutVars>
          <dgm:bulletEnabled val="1"/>
        </dgm:presLayoutVars>
      </dgm:prSet>
      <dgm:spPr/>
    </dgm:pt>
    <dgm:pt modelId="{23797475-C625-4ABC-92B4-9052EFC689DF}" type="pres">
      <dgm:prSet presAssocID="{61A6296F-FCB8-4062-9B3D-C46A3B22AB4E}" presName="Name13" presStyleLbl="parChTrans1D2" presStyleIdx="14" presStyleCnt="36"/>
      <dgm:spPr/>
    </dgm:pt>
    <dgm:pt modelId="{F04CB16F-63EF-41C1-987F-843592C6CFFB}" type="pres">
      <dgm:prSet presAssocID="{7D7EA9C6-375A-482B-9388-60DC29E19BEC}" presName="childText" presStyleLbl="bgAcc1" presStyleIdx="14" presStyleCnt="36">
        <dgm:presLayoutVars>
          <dgm:bulletEnabled val="1"/>
        </dgm:presLayoutVars>
      </dgm:prSet>
      <dgm:spPr/>
    </dgm:pt>
    <dgm:pt modelId="{F34E01CA-EDDD-4ABF-B463-6648C4350C41}" type="pres">
      <dgm:prSet presAssocID="{B1D834C2-88EF-4300-A160-990BA86E9DBC}" presName="Name13" presStyleLbl="parChTrans1D2" presStyleIdx="15" presStyleCnt="36"/>
      <dgm:spPr/>
    </dgm:pt>
    <dgm:pt modelId="{39B5B1FB-9A24-4B78-AEEC-9EA5BC7D6B3D}" type="pres">
      <dgm:prSet presAssocID="{D1F1C726-EA33-4B13-AED5-FA1FAE3EEE59}" presName="childText" presStyleLbl="bgAcc1" presStyleIdx="15" presStyleCnt="36">
        <dgm:presLayoutVars>
          <dgm:bulletEnabled val="1"/>
        </dgm:presLayoutVars>
      </dgm:prSet>
      <dgm:spPr/>
    </dgm:pt>
    <dgm:pt modelId="{D366B46A-BFD4-4ACF-8A43-6D4266022D8D}" type="pres">
      <dgm:prSet presAssocID="{2E0F01B4-1B45-4F6E-9B3E-79E86F89AC0D}" presName="Name13" presStyleLbl="parChTrans1D2" presStyleIdx="16" presStyleCnt="36"/>
      <dgm:spPr/>
    </dgm:pt>
    <dgm:pt modelId="{CE784495-79C8-4D9E-9C8E-1C8AE3F51A4B}" type="pres">
      <dgm:prSet presAssocID="{961C98C4-0A30-4249-A0FF-AF8AAB6292DE}" presName="childText" presStyleLbl="bgAcc1" presStyleIdx="16" presStyleCnt="36">
        <dgm:presLayoutVars>
          <dgm:bulletEnabled val="1"/>
        </dgm:presLayoutVars>
      </dgm:prSet>
      <dgm:spPr/>
    </dgm:pt>
    <dgm:pt modelId="{4891021A-0EB7-4424-B94F-405F96EE108F}" type="pres">
      <dgm:prSet presAssocID="{A30243B0-3940-4C57-8B18-D3E25A752576}" presName="Name13" presStyleLbl="parChTrans1D2" presStyleIdx="17" presStyleCnt="36"/>
      <dgm:spPr/>
    </dgm:pt>
    <dgm:pt modelId="{D31D9FB6-ADA8-408A-8ABA-11A9371F6060}" type="pres">
      <dgm:prSet presAssocID="{2A20360A-0DD4-4113-8914-B4A6AEE4DAD1}" presName="childText" presStyleLbl="bgAcc1" presStyleIdx="17" presStyleCnt="36">
        <dgm:presLayoutVars>
          <dgm:bulletEnabled val="1"/>
        </dgm:presLayoutVars>
      </dgm:prSet>
      <dgm:spPr/>
    </dgm:pt>
    <dgm:pt modelId="{0DB1ADAD-EC30-4130-9496-85A0BDA9DEBD}" type="pres">
      <dgm:prSet presAssocID="{ECDF20AC-802C-4437-8303-AB6ABDC4AD2A}" presName="root" presStyleCnt="0"/>
      <dgm:spPr/>
    </dgm:pt>
    <dgm:pt modelId="{FFA0D160-0D8E-4CF6-8401-36FE661946BE}" type="pres">
      <dgm:prSet presAssocID="{ECDF20AC-802C-4437-8303-AB6ABDC4AD2A}" presName="rootComposite" presStyleCnt="0"/>
      <dgm:spPr/>
    </dgm:pt>
    <dgm:pt modelId="{9D9F388B-E70B-4518-AE23-05250EB4E325}" type="pres">
      <dgm:prSet presAssocID="{ECDF20AC-802C-4437-8303-AB6ABDC4AD2A}" presName="rootText" presStyleLbl="node1" presStyleIdx="2" presStyleCnt="4"/>
      <dgm:spPr/>
    </dgm:pt>
    <dgm:pt modelId="{35EF89EF-5A56-450F-8B17-CB4661BCC908}" type="pres">
      <dgm:prSet presAssocID="{ECDF20AC-802C-4437-8303-AB6ABDC4AD2A}" presName="rootConnector" presStyleLbl="node1" presStyleIdx="2" presStyleCnt="4"/>
      <dgm:spPr/>
    </dgm:pt>
    <dgm:pt modelId="{A3748743-08CA-4ABE-BD93-C451B342BC50}" type="pres">
      <dgm:prSet presAssocID="{ECDF20AC-802C-4437-8303-AB6ABDC4AD2A}" presName="childShape" presStyleCnt="0"/>
      <dgm:spPr/>
    </dgm:pt>
    <dgm:pt modelId="{B01B51AF-95B4-4A69-9832-AE506A456654}" type="pres">
      <dgm:prSet presAssocID="{EBE5B587-A6EF-4F7C-B857-067D098D599F}" presName="Name13" presStyleLbl="parChTrans1D2" presStyleIdx="18" presStyleCnt="36"/>
      <dgm:spPr/>
    </dgm:pt>
    <dgm:pt modelId="{76D7FFBD-A0E7-4950-BD26-4DF4D8507828}" type="pres">
      <dgm:prSet presAssocID="{789FEE1E-713E-4550-8B11-275549B0DAA2}" presName="childText" presStyleLbl="bgAcc1" presStyleIdx="18" presStyleCnt="36">
        <dgm:presLayoutVars>
          <dgm:bulletEnabled val="1"/>
        </dgm:presLayoutVars>
      </dgm:prSet>
      <dgm:spPr/>
    </dgm:pt>
    <dgm:pt modelId="{0870A4C7-3ECE-4BA0-980D-BBD56A150B58}" type="pres">
      <dgm:prSet presAssocID="{716AE9B6-A88B-4510-B880-7361D568A037}" presName="Name13" presStyleLbl="parChTrans1D2" presStyleIdx="19" presStyleCnt="36"/>
      <dgm:spPr/>
    </dgm:pt>
    <dgm:pt modelId="{D36148FB-F5D2-46F6-8979-A0145EB1029D}" type="pres">
      <dgm:prSet presAssocID="{6641E21B-CC77-45FD-AF53-520D5FF2DA3D}" presName="childText" presStyleLbl="bgAcc1" presStyleIdx="19" presStyleCnt="36">
        <dgm:presLayoutVars>
          <dgm:bulletEnabled val="1"/>
        </dgm:presLayoutVars>
      </dgm:prSet>
      <dgm:spPr/>
    </dgm:pt>
    <dgm:pt modelId="{F89CCEF7-DDBE-471E-9803-C21040594977}" type="pres">
      <dgm:prSet presAssocID="{9AFCE9AD-0859-4059-8974-E13D4D29BC8A}" presName="Name13" presStyleLbl="parChTrans1D2" presStyleIdx="20" presStyleCnt="36"/>
      <dgm:spPr/>
    </dgm:pt>
    <dgm:pt modelId="{0CE0013D-68B2-46E1-8AF1-DAB48316D7F2}" type="pres">
      <dgm:prSet presAssocID="{D08E6A6C-9C08-4981-B4FD-7D2208EE5105}" presName="childText" presStyleLbl="bgAcc1" presStyleIdx="20" presStyleCnt="36">
        <dgm:presLayoutVars>
          <dgm:bulletEnabled val="1"/>
        </dgm:presLayoutVars>
      </dgm:prSet>
      <dgm:spPr/>
    </dgm:pt>
    <dgm:pt modelId="{CF66826E-6A94-458B-9786-03E47DF8B90F}" type="pres">
      <dgm:prSet presAssocID="{6851B466-D043-4A5F-8074-85322D9F79FE}" presName="Name13" presStyleLbl="parChTrans1D2" presStyleIdx="21" presStyleCnt="36"/>
      <dgm:spPr/>
    </dgm:pt>
    <dgm:pt modelId="{2DABB1C3-5F09-4807-A38C-222AC022A4BA}" type="pres">
      <dgm:prSet presAssocID="{343CF8EE-FFF0-4EE4-99AC-7A54B7C0BF72}" presName="childText" presStyleLbl="bgAcc1" presStyleIdx="21" presStyleCnt="36">
        <dgm:presLayoutVars>
          <dgm:bulletEnabled val="1"/>
        </dgm:presLayoutVars>
      </dgm:prSet>
      <dgm:spPr/>
    </dgm:pt>
    <dgm:pt modelId="{A2345605-3EFE-4154-A8D9-D6F8AC1D79FD}" type="pres">
      <dgm:prSet presAssocID="{9A37F259-8CAE-43FE-A4AF-6C70D6EEF487}" presName="Name13" presStyleLbl="parChTrans1D2" presStyleIdx="22" presStyleCnt="36"/>
      <dgm:spPr/>
    </dgm:pt>
    <dgm:pt modelId="{3602EBC7-9CA4-4110-A46C-90979F0700FF}" type="pres">
      <dgm:prSet presAssocID="{C0808FC9-E3FC-4EE3-B067-B80E2C273F3D}" presName="childText" presStyleLbl="bgAcc1" presStyleIdx="22" presStyleCnt="36">
        <dgm:presLayoutVars>
          <dgm:bulletEnabled val="1"/>
        </dgm:presLayoutVars>
      </dgm:prSet>
      <dgm:spPr/>
    </dgm:pt>
    <dgm:pt modelId="{33106777-5603-457A-BBBD-D08072C08240}" type="pres">
      <dgm:prSet presAssocID="{A44B04CC-2F28-4452-A773-FA2659EF0472}" presName="Name13" presStyleLbl="parChTrans1D2" presStyleIdx="23" presStyleCnt="36"/>
      <dgm:spPr/>
    </dgm:pt>
    <dgm:pt modelId="{238C3DA7-6623-497A-9064-32612CF30634}" type="pres">
      <dgm:prSet presAssocID="{DA91599B-2DFF-416C-A8FB-FC28030900E8}" presName="childText" presStyleLbl="bgAcc1" presStyleIdx="23" presStyleCnt="36">
        <dgm:presLayoutVars>
          <dgm:bulletEnabled val="1"/>
        </dgm:presLayoutVars>
      </dgm:prSet>
      <dgm:spPr/>
    </dgm:pt>
    <dgm:pt modelId="{EF6D5385-0B10-43B7-9A2F-7D7FB0D66C9D}" type="pres">
      <dgm:prSet presAssocID="{1800D2C4-B51C-451D-B965-526AA814C084}" presName="Name13" presStyleLbl="parChTrans1D2" presStyleIdx="24" presStyleCnt="36"/>
      <dgm:spPr/>
    </dgm:pt>
    <dgm:pt modelId="{AF921846-0B85-4F3F-A635-2497B06E8AC9}" type="pres">
      <dgm:prSet presAssocID="{30929FCC-9765-44DD-A472-F60F1564AC4C}" presName="childText" presStyleLbl="bgAcc1" presStyleIdx="24" presStyleCnt="36">
        <dgm:presLayoutVars>
          <dgm:bulletEnabled val="1"/>
        </dgm:presLayoutVars>
      </dgm:prSet>
      <dgm:spPr/>
    </dgm:pt>
    <dgm:pt modelId="{1BA6F016-44EA-4FAF-ADB2-9FB6D5FD4345}" type="pres">
      <dgm:prSet presAssocID="{36F20D7F-73A6-4DB0-A7AC-F0FA97F4D400}" presName="Name13" presStyleLbl="parChTrans1D2" presStyleIdx="25" presStyleCnt="36"/>
      <dgm:spPr/>
    </dgm:pt>
    <dgm:pt modelId="{6CFC8D0A-0106-4F13-A02F-51D5E6DE3A19}" type="pres">
      <dgm:prSet presAssocID="{2BB19FB9-039F-4921-9FA1-143329535360}" presName="childText" presStyleLbl="bgAcc1" presStyleIdx="25" presStyleCnt="36">
        <dgm:presLayoutVars>
          <dgm:bulletEnabled val="1"/>
        </dgm:presLayoutVars>
      </dgm:prSet>
      <dgm:spPr/>
    </dgm:pt>
    <dgm:pt modelId="{7F8EB4B6-D9E3-417C-9916-98F8CEDA7BFF}" type="pres">
      <dgm:prSet presAssocID="{87731C79-3F54-41D7-A6AC-1840ECCE550A}" presName="Name13" presStyleLbl="parChTrans1D2" presStyleIdx="26" presStyleCnt="36"/>
      <dgm:spPr/>
    </dgm:pt>
    <dgm:pt modelId="{C36326C1-9018-4CBE-9415-73956E33D9DB}" type="pres">
      <dgm:prSet presAssocID="{19528604-A2DD-48EF-8811-0269A60F5D2A}" presName="childText" presStyleLbl="bgAcc1" presStyleIdx="26" presStyleCnt="36">
        <dgm:presLayoutVars>
          <dgm:bulletEnabled val="1"/>
        </dgm:presLayoutVars>
      </dgm:prSet>
      <dgm:spPr/>
    </dgm:pt>
    <dgm:pt modelId="{2FB76F6F-F10F-4097-BE15-B23B040CE0C5}" type="pres">
      <dgm:prSet presAssocID="{2A0A34F5-9762-42D7-BB7E-8DF065283F2F}" presName="root" presStyleCnt="0"/>
      <dgm:spPr/>
    </dgm:pt>
    <dgm:pt modelId="{4B8651CF-1540-4D99-886D-41002F021498}" type="pres">
      <dgm:prSet presAssocID="{2A0A34F5-9762-42D7-BB7E-8DF065283F2F}" presName="rootComposite" presStyleCnt="0"/>
      <dgm:spPr/>
    </dgm:pt>
    <dgm:pt modelId="{30753464-AA89-41F0-A6DD-1C364A23D994}" type="pres">
      <dgm:prSet presAssocID="{2A0A34F5-9762-42D7-BB7E-8DF065283F2F}" presName="rootText" presStyleLbl="node1" presStyleIdx="3" presStyleCnt="4"/>
      <dgm:spPr/>
    </dgm:pt>
    <dgm:pt modelId="{0D2664C0-02AA-429F-9D2F-B20F66DEF395}" type="pres">
      <dgm:prSet presAssocID="{2A0A34F5-9762-42D7-BB7E-8DF065283F2F}" presName="rootConnector" presStyleLbl="node1" presStyleIdx="3" presStyleCnt="4"/>
      <dgm:spPr/>
    </dgm:pt>
    <dgm:pt modelId="{4709286E-36B7-4B0F-9604-F92335F3321F}" type="pres">
      <dgm:prSet presAssocID="{2A0A34F5-9762-42D7-BB7E-8DF065283F2F}" presName="childShape" presStyleCnt="0"/>
      <dgm:spPr/>
    </dgm:pt>
    <dgm:pt modelId="{977BF80C-8D9E-4455-9293-92A921C0A679}" type="pres">
      <dgm:prSet presAssocID="{40E6FA1F-5930-496E-990F-BE170584EC9F}" presName="Name13" presStyleLbl="parChTrans1D2" presStyleIdx="27" presStyleCnt="36"/>
      <dgm:spPr/>
    </dgm:pt>
    <dgm:pt modelId="{FA597AC5-A7BA-48C4-971B-55528A25C929}" type="pres">
      <dgm:prSet presAssocID="{F9AA086F-5BCA-41BB-B2A9-6B9C9EC84105}" presName="childText" presStyleLbl="bgAcc1" presStyleIdx="27" presStyleCnt="36">
        <dgm:presLayoutVars>
          <dgm:bulletEnabled val="1"/>
        </dgm:presLayoutVars>
      </dgm:prSet>
      <dgm:spPr/>
    </dgm:pt>
    <dgm:pt modelId="{0D2F00AE-DBB1-4623-9892-33EFEA152AE0}" type="pres">
      <dgm:prSet presAssocID="{73286DC2-67AD-4F09-8690-951CEB4754D4}" presName="Name13" presStyleLbl="parChTrans1D2" presStyleIdx="28" presStyleCnt="36"/>
      <dgm:spPr/>
    </dgm:pt>
    <dgm:pt modelId="{A76BE9CC-EC00-4511-9C1B-0A4D9D0FE1D2}" type="pres">
      <dgm:prSet presAssocID="{56D2E2A7-3B14-41BC-AA6B-055E4E8D53B2}" presName="childText" presStyleLbl="bgAcc1" presStyleIdx="28" presStyleCnt="36">
        <dgm:presLayoutVars>
          <dgm:bulletEnabled val="1"/>
        </dgm:presLayoutVars>
      </dgm:prSet>
      <dgm:spPr/>
    </dgm:pt>
    <dgm:pt modelId="{E5D6C8E1-3B1C-4781-8E3D-4BD85753BA53}" type="pres">
      <dgm:prSet presAssocID="{FD51035B-6503-4D34-930B-4E75F5BCC9DB}" presName="Name13" presStyleLbl="parChTrans1D2" presStyleIdx="29" presStyleCnt="36"/>
      <dgm:spPr/>
    </dgm:pt>
    <dgm:pt modelId="{C8946E7E-0D93-43EE-A6D4-013BD595E31E}" type="pres">
      <dgm:prSet presAssocID="{BD52F4B7-6E8A-4A8E-8C28-D61A31D698F1}" presName="childText" presStyleLbl="bgAcc1" presStyleIdx="29" presStyleCnt="36">
        <dgm:presLayoutVars>
          <dgm:bulletEnabled val="1"/>
        </dgm:presLayoutVars>
      </dgm:prSet>
      <dgm:spPr/>
    </dgm:pt>
    <dgm:pt modelId="{773A130B-2921-445A-8622-8FE682EF09B1}" type="pres">
      <dgm:prSet presAssocID="{BBFCBDAF-EE9E-40F5-BA10-17BCC1DC8F13}" presName="Name13" presStyleLbl="parChTrans1D2" presStyleIdx="30" presStyleCnt="36"/>
      <dgm:spPr/>
    </dgm:pt>
    <dgm:pt modelId="{0C07EE21-26B3-47F8-9F17-0F0C8FD27373}" type="pres">
      <dgm:prSet presAssocID="{B0652153-FBF3-434F-9E32-2AD50CCE3B52}" presName="childText" presStyleLbl="bgAcc1" presStyleIdx="30" presStyleCnt="36">
        <dgm:presLayoutVars>
          <dgm:bulletEnabled val="1"/>
        </dgm:presLayoutVars>
      </dgm:prSet>
      <dgm:spPr/>
    </dgm:pt>
    <dgm:pt modelId="{F4683DD8-81DA-40B9-893B-617A5545D96A}" type="pres">
      <dgm:prSet presAssocID="{81FC551A-D544-43F8-9337-9E11867C2CD5}" presName="Name13" presStyleLbl="parChTrans1D2" presStyleIdx="31" presStyleCnt="36"/>
      <dgm:spPr/>
    </dgm:pt>
    <dgm:pt modelId="{4F8A4D01-5BDD-4394-8B13-955785EB1BB3}" type="pres">
      <dgm:prSet presAssocID="{FDF224B3-6929-48DB-8C01-C01CCB2E071D}" presName="childText" presStyleLbl="bgAcc1" presStyleIdx="31" presStyleCnt="36">
        <dgm:presLayoutVars>
          <dgm:bulletEnabled val="1"/>
        </dgm:presLayoutVars>
      </dgm:prSet>
      <dgm:spPr/>
    </dgm:pt>
    <dgm:pt modelId="{DF3161B8-77E1-4F05-9AE5-B44437B206B7}" type="pres">
      <dgm:prSet presAssocID="{DB7DBEE8-671B-4D23-96AC-8B9D43E1F7AB}" presName="Name13" presStyleLbl="parChTrans1D2" presStyleIdx="32" presStyleCnt="36"/>
      <dgm:spPr/>
    </dgm:pt>
    <dgm:pt modelId="{C2367F73-18F4-4A8D-98F2-7904C15C559F}" type="pres">
      <dgm:prSet presAssocID="{6DA1A9D9-1AEB-47AC-A466-C123D6118CE6}" presName="childText" presStyleLbl="bgAcc1" presStyleIdx="32" presStyleCnt="36">
        <dgm:presLayoutVars>
          <dgm:bulletEnabled val="1"/>
        </dgm:presLayoutVars>
      </dgm:prSet>
      <dgm:spPr/>
    </dgm:pt>
    <dgm:pt modelId="{55A0A7FA-3FD5-4DCB-9DB7-DC2B94B67169}" type="pres">
      <dgm:prSet presAssocID="{F3AD3F46-F08B-49F6-B9E1-9687A856C857}" presName="Name13" presStyleLbl="parChTrans1D2" presStyleIdx="33" presStyleCnt="36"/>
      <dgm:spPr/>
    </dgm:pt>
    <dgm:pt modelId="{A991F5D8-AF69-48B4-9FF6-B821784A44D1}" type="pres">
      <dgm:prSet presAssocID="{5C5F4E9B-4C80-417F-8AC5-A38D537EB969}" presName="childText" presStyleLbl="bgAcc1" presStyleIdx="33" presStyleCnt="36">
        <dgm:presLayoutVars>
          <dgm:bulletEnabled val="1"/>
        </dgm:presLayoutVars>
      </dgm:prSet>
      <dgm:spPr/>
    </dgm:pt>
    <dgm:pt modelId="{E5E953EC-592E-4CB0-B0E9-FD68820C10D9}" type="pres">
      <dgm:prSet presAssocID="{DFA6E283-47CD-4ABB-A240-476061BD841F}" presName="Name13" presStyleLbl="parChTrans1D2" presStyleIdx="34" presStyleCnt="36"/>
      <dgm:spPr/>
    </dgm:pt>
    <dgm:pt modelId="{4B55D934-4A0B-4BC4-9E3C-0231EE0FC7CD}" type="pres">
      <dgm:prSet presAssocID="{242309DF-F5F1-45B9-8A51-A49831B7BA88}" presName="childText" presStyleLbl="bgAcc1" presStyleIdx="34" presStyleCnt="36">
        <dgm:presLayoutVars>
          <dgm:bulletEnabled val="1"/>
        </dgm:presLayoutVars>
      </dgm:prSet>
      <dgm:spPr/>
    </dgm:pt>
    <dgm:pt modelId="{231E64B1-8640-4E70-A92C-28CDD9737C15}" type="pres">
      <dgm:prSet presAssocID="{E330FB22-1F98-4568-9DF0-33B1F1D6B563}" presName="Name13" presStyleLbl="parChTrans1D2" presStyleIdx="35" presStyleCnt="36"/>
      <dgm:spPr/>
    </dgm:pt>
    <dgm:pt modelId="{458DAD33-F66E-4A4F-8159-3E8944E9CADE}" type="pres">
      <dgm:prSet presAssocID="{2A1FA31A-1730-463A-8C08-51A5F6F8BA73}" presName="childText" presStyleLbl="bgAcc1" presStyleIdx="35" presStyleCnt="36">
        <dgm:presLayoutVars>
          <dgm:bulletEnabled val="1"/>
        </dgm:presLayoutVars>
      </dgm:prSet>
      <dgm:spPr/>
    </dgm:pt>
  </dgm:ptLst>
  <dgm:cxnLst>
    <dgm:cxn modelId="{A94BD401-48FC-4C7D-A5FC-9692D796726C}" type="presOf" srcId="{D1F1C726-EA33-4B13-AED5-FA1FAE3EEE59}" destId="{39B5B1FB-9A24-4B78-AEEC-9EA5BC7D6B3D}" srcOrd="0" destOrd="0" presId="urn:microsoft.com/office/officeart/2005/8/layout/hierarchy3"/>
    <dgm:cxn modelId="{EC7FB104-17C0-4192-ABEC-9AC7B5112BC9}" srcId="{ECDF20AC-802C-4437-8303-AB6ABDC4AD2A}" destId="{6641E21B-CC77-45FD-AF53-520D5FF2DA3D}" srcOrd="1" destOrd="0" parTransId="{716AE9B6-A88B-4510-B880-7361D568A037}" sibTransId="{C2DAD606-D4C0-4619-9BF1-252F208372E3}"/>
    <dgm:cxn modelId="{3C68E308-F5BC-4351-AD26-7F04F755DB42}" srcId="{ECDF20AC-802C-4437-8303-AB6ABDC4AD2A}" destId="{D08E6A6C-9C08-4981-B4FD-7D2208EE5105}" srcOrd="2" destOrd="0" parTransId="{9AFCE9AD-0859-4059-8974-E13D4D29BC8A}" sibTransId="{AE632DEE-84E4-4507-B351-7F55B19134D2}"/>
    <dgm:cxn modelId="{124EA909-476E-4F15-8E0B-1912290366D2}" type="presOf" srcId="{ECDF20AC-802C-4437-8303-AB6ABDC4AD2A}" destId="{9D9F388B-E70B-4518-AE23-05250EB4E325}" srcOrd="0" destOrd="0" presId="urn:microsoft.com/office/officeart/2005/8/layout/hierarchy3"/>
    <dgm:cxn modelId="{EA5BAE0A-AD30-40C1-9D35-9D8C5C307727}" type="presOf" srcId="{4E1B3935-DC44-4065-9F98-F53D8934A1E9}" destId="{0E1427CC-599A-4A21-912C-68CB7EC7391B}" srcOrd="0" destOrd="0" presId="urn:microsoft.com/office/officeart/2005/8/layout/hierarchy3"/>
    <dgm:cxn modelId="{B946D00C-B8D6-417D-955D-62D01190CB19}" type="presOf" srcId="{33D29235-28C4-485B-8B68-AAA1F466024E}" destId="{46862488-920F-4CBD-905B-19405EC9B336}" srcOrd="0" destOrd="0" presId="urn:microsoft.com/office/officeart/2005/8/layout/hierarchy3"/>
    <dgm:cxn modelId="{51FE790E-0501-4E65-B64E-60B68F8DE694}" type="presOf" srcId="{ECDF20AC-802C-4437-8303-AB6ABDC4AD2A}" destId="{35EF89EF-5A56-450F-8B17-CB4661BCC908}" srcOrd="1" destOrd="0" presId="urn:microsoft.com/office/officeart/2005/8/layout/hierarchy3"/>
    <dgm:cxn modelId="{EB084714-B842-4147-902A-249D4D781974}" type="presOf" srcId="{2A0A34F5-9762-42D7-BB7E-8DF065283F2F}" destId="{30753464-AA89-41F0-A6DD-1C364A23D994}" srcOrd="0" destOrd="0" presId="urn:microsoft.com/office/officeart/2005/8/layout/hierarchy3"/>
    <dgm:cxn modelId="{938A231C-8D74-44CA-B0B8-8BE34A199C75}" srcId="{1F2D04EA-02A8-4D4E-A08B-B2BF7324F11A}" destId="{28CF6A12-01EB-4281-BBE6-A3398231F95A}" srcOrd="6" destOrd="0" parTransId="{546B977B-D9EB-4148-B001-232708BAF85F}" sibTransId="{2B0032E5-9D9C-4D10-9448-2AB01F566555}"/>
    <dgm:cxn modelId="{08664D1C-F976-4C12-9294-EB3E309111F1}" type="presOf" srcId="{FDF224B3-6929-48DB-8C01-C01CCB2E071D}" destId="{4F8A4D01-5BDD-4394-8B13-955785EB1BB3}" srcOrd="0" destOrd="0" presId="urn:microsoft.com/office/officeart/2005/8/layout/hierarchy3"/>
    <dgm:cxn modelId="{B5833024-10ED-4C7D-AECF-03E111CEC81F}" type="presOf" srcId="{2A1FA31A-1730-463A-8C08-51A5F6F8BA73}" destId="{458DAD33-F66E-4A4F-8159-3E8944E9CADE}" srcOrd="0" destOrd="0" presId="urn:microsoft.com/office/officeart/2005/8/layout/hierarchy3"/>
    <dgm:cxn modelId="{B56D4627-97EB-4827-9BC5-42BCB6193F7D}" type="presOf" srcId="{1322C009-78CF-4157-804B-B9EB690581AE}" destId="{54E538BF-53BE-4BF2-9A54-34D218EE232C}" srcOrd="0" destOrd="0" presId="urn:microsoft.com/office/officeart/2005/8/layout/hierarchy3"/>
    <dgm:cxn modelId="{1B83412D-6AC2-408B-A246-7C7065358DC8}" srcId="{2A0A34F5-9762-42D7-BB7E-8DF065283F2F}" destId="{5C5F4E9B-4C80-417F-8AC5-A38D537EB969}" srcOrd="6" destOrd="0" parTransId="{F3AD3F46-F08B-49F6-B9E1-9687A856C857}" sibTransId="{A65127D6-EF06-4478-97B6-856B7AC905D9}"/>
    <dgm:cxn modelId="{4DE1832E-97EE-4D7F-B1C0-055224B367CA}" type="presOf" srcId="{2E0F01B4-1B45-4F6E-9B3E-79E86F89AC0D}" destId="{D366B46A-BFD4-4ACF-8A43-6D4266022D8D}" srcOrd="0" destOrd="0" presId="urn:microsoft.com/office/officeart/2005/8/layout/hierarchy3"/>
    <dgm:cxn modelId="{D0757630-3ABE-4CCB-A715-A57D06653ECE}" type="presOf" srcId="{54EECDB0-0D03-4B61-AC08-876307A6DBCE}" destId="{7CF7301B-169F-49B5-9A5F-5DB1AC945D79}" srcOrd="1" destOrd="0" presId="urn:microsoft.com/office/officeart/2005/8/layout/hierarchy3"/>
    <dgm:cxn modelId="{DB61D936-527C-409F-8FC3-DD8AE3248765}" type="presOf" srcId="{961C98C4-0A30-4249-A0FF-AF8AAB6292DE}" destId="{CE784495-79C8-4D9E-9C8E-1C8AE3F51A4B}" srcOrd="0" destOrd="0" presId="urn:microsoft.com/office/officeart/2005/8/layout/hierarchy3"/>
    <dgm:cxn modelId="{8E4FD83A-3766-4B78-AA10-0C3936D53736}" srcId="{1F2D04EA-02A8-4D4E-A08B-B2BF7324F11A}" destId="{5C7CFD48-6A9F-4D14-9E43-6F313ECE8D0F}" srcOrd="4" destOrd="0" parTransId="{6D2C95E7-9F43-42CE-9539-6B6530FB8DDC}" sibTransId="{D001916C-241B-4AEE-A0D4-F5052BCBD1AF}"/>
    <dgm:cxn modelId="{55FB5D3C-3C65-4ADE-8A20-B963BA7B3B13}" srcId="{79DF8B8F-B541-4FCE-BC54-4CEB058A3610}" destId="{ECDF20AC-802C-4437-8303-AB6ABDC4AD2A}" srcOrd="2" destOrd="0" parTransId="{D87C942C-3DD3-4127-9D70-D0351ECB4B77}" sibTransId="{D8287259-FC85-48DC-BDC1-45B5C94E5865}"/>
    <dgm:cxn modelId="{3AF5603E-FC04-48B7-A5A6-BAE42A7C698A}" type="presOf" srcId="{5F7D70C8-0A11-4A97-B5A2-446C7C788FA5}" destId="{AC269078-DA0E-472F-BFA5-2871EF448AD0}" srcOrd="0" destOrd="0" presId="urn:microsoft.com/office/officeart/2005/8/layout/hierarchy3"/>
    <dgm:cxn modelId="{395B615C-3223-4CB6-A2E6-01ADBB007D40}" type="presOf" srcId="{43D774BA-F4B5-46CD-9B5C-022E25A70A9D}" destId="{905A8E4C-DC7E-42C9-91CD-5C58F545FD77}" srcOrd="0" destOrd="0" presId="urn:microsoft.com/office/officeart/2005/8/layout/hierarchy3"/>
    <dgm:cxn modelId="{9959865F-9B64-4262-909C-52EF9F1525F4}" srcId="{ECDF20AC-802C-4437-8303-AB6ABDC4AD2A}" destId="{2BB19FB9-039F-4921-9FA1-143329535360}" srcOrd="7" destOrd="0" parTransId="{36F20D7F-73A6-4DB0-A7AC-F0FA97F4D400}" sibTransId="{C4CDDA68-0358-42EC-9358-204CF915B3C6}"/>
    <dgm:cxn modelId="{827B8960-7E5B-4BB2-958D-AB961A7BBB47}" type="presOf" srcId="{30DA2AD3-C335-424E-A7FA-4890BA047E3D}" destId="{D820025C-8458-404D-BFAE-49F569C0B913}" srcOrd="0" destOrd="0" presId="urn:microsoft.com/office/officeart/2005/8/layout/hierarchy3"/>
    <dgm:cxn modelId="{53B1E241-A1EC-4E44-9605-7E34DE8025AA}" type="presOf" srcId="{D08E6A6C-9C08-4981-B4FD-7D2208EE5105}" destId="{0CE0013D-68B2-46E1-8AF1-DAB48316D7F2}" srcOrd="0" destOrd="0" presId="urn:microsoft.com/office/officeart/2005/8/layout/hierarchy3"/>
    <dgm:cxn modelId="{A0258342-3212-4E7F-8DEC-9A366A520056}" type="presOf" srcId="{B1D834C2-88EF-4300-A160-990BA86E9DBC}" destId="{F34E01CA-EDDD-4ABF-B463-6648C4350C41}" srcOrd="0" destOrd="0" presId="urn:microsoft.com/office/officeart/2005/8/layout/hierarchy3"/>
    <dgm:cxn modelId="{F9129562-4DB9-448E-ADA5-C73DF5DBABC3}" srcId="{54EECDB0-0D03-4B61-AC08-876307A6DBCE}" destId="{961C98C4-0A30-4249-A0FF-AF8AAB6292DE}" srcOrd="7" destOrd="0" parTransId="{2E0F01B4-1B45-4F6E-9B3E-79E86F89AC0D}" sibTransId="{A8A70ED1-5846-460C-B6A9-B210B8EEE5DE}"/>
    <dgm:cxn modelId="{0B652048-D2DA-43F1-9598-6C17035C01F4}" srcId="{2A0A34F5-9762-42D7-BB7E-8DF065283F2F}" destId="{242309DF-F5F1-45B9-8A51-A49831B7BA88}" srcOrd="7" destOrd="0" parTransId="{DFA6E283-47CD-4ABB-A240-476061BD841F}" sibTransId="{31FFE7B0-CE85-4D06-9F29-6EC72439F1EE}"/>
    <dgm:cxn modelId="{F7B18549-9327-4177-980B-22F3DD5F3128}" type="presOf" srcId="{5D5510D2-B384-4270-8AB9-4CBE2826020F}" destId="{71F83B1E-1ECB-4A75-8CC4-2B2B3F7DD04F}" srcOrd="0" destOrd="0" presId="urn:microsoft.com/office/officeart/2005/8/layout/hierarchy3"/>
    <dgm:cxn modelId="{9B58E26A-E69F-4783-96CD-F7C723D27F16}" type="presOf" srcId="{DA91599B-2DFF-416C-A8FB-FC28030900E8}" destId="{238C3DA7-6623-497A-9064-32612CF30634}" srcOrd="0" destOrd="0" presId="urn:microsoft.com/office/officeart/2005/8/layout/hierarchy3"/>
    <dgm:cxn modelId="{D0066B4B-8E18-4EE4-A8DA-FAFB15D3F8F0}" type="presOf" srcId="{1F2D04EA-02A8-4D4E-A08B-B2BF7324F11A}" destId="{6ED65CD7-B8EF-4A44-9C6F-6CB50DA141D7}" srcOrd="1" destOrd="0" presId="urn:microsoft.com/office/officeart/2005/8/layout/hierarchy3"/>
    <dgm:cxn modelId="{FF01024C-B119-413B-8017-3A400CFB3B5C}" srcId="{2A0A34F5-9762-42D7-BB7E-8DF065283F2F}" destId="{56D2E2A7-3B14-41BC-AA6B-055E4E8D53B2}" srcOrd="1" destOrd="0" parTransId="{73286DC2-67AD-4F09-8690-951CEB4754D4}" sibTransId="{2C83A324-3206-4439-AE97-C3478E2444B2}"/>
    <dgm:cxn modelId="{5A551B6C-ECBA-46F6-82AC-ED0478E13291}" type="presOf" srcId="{F3AD3F46-F08B-49F6-B9E1-9687A856C857}" destId="{55A0A7FA-3FD5-4DCB-9DB7-DC2B94B67169}" srcOrd="0" destOrd="0" presId="urn:microsoft.com/office/officeart/2005/8/layout/hierarchy3"/>
    <dgm:cxn modelId="{8A62224C-76E7-4112-BCF5-A768DE608566}" srcId="{54EECDB0-0D03-4B61-AC08-876307A6DBCE}" destId="{BF9AF896-D749-443A-AC23-68D7CE77EA60}" srcOrd="4" destOrd="0" parTransId="{D53F96AC-B66D-418B-9873-B2C345C3D204}" sibTransId="{75845137-1C55-45FB-A88A-9D27AF973673}"/>
    <dgm:cxn modelId="{01C5474C-6D48-4208-9504-E0465CBAA124}" srcId="{1F2D04EA-02A8-4D4E-A08B-B2BF7324F11A}" destId="{4A0C57BA-E4FD-4B0C-ADB4-17EF2B2854B8}" srcOrd="2" destOrd="0" parTransId="{E9115A10-80F5-4FA7-BBC4-B7E78983650A}" sibTransId="{AA84F881-F4B7-49BD-B710-970785AF9303}"/>
    <dgm:cxn modelId="{E7BB866C-E6D7-4B4C-AF16-39CA1DA9BBFE}" type="presOf" srcId="{A3122A19-1F7D-4EB3-B48D-05C832E643DA}" destId="{7C9D4BE8-5FDB-45EA-97DC-8D4137C34F26}" srcOrd="0" destOrd="0" presId="urn:microsoft.com/office/officeart/2005/8/layout/hierarchy3"/>
    <dgm:cxn modelId="{0E27AD6C-13D9-4693-B386-BC4E00AEBECE}" srcId="{2A0A34F5-9762-42D7-BB7E-8DF065283F2F}" destId="{2A1FA31A-1730-463A-8C08-51A5F6F8BA73}" srcOrd="8" destOrd="0" parTransId="{E330FB22-1F98-4568-9DF0-33B1F1D6B563}" sibTransId="{A30B7B1D-AE27-45F3-9D34-43BAE691D448}"/>
    <dgm:cxn modelId="{13920E6D-ECEE-4ED4-BF48-B6AC1E275E93}" type="presOf" srcId="{5C5F4E9B-4C80-417F-8AC5-A38D537EB969}" destId="{A991F5D8-AF69-48B4-9FF6-B821784A44D1}" srcOrd="0" destOrd="0" presId="urn:microsoft.com/office/officeart/2005/8/layout/hierarchy3"/>
    <dgm:cxn modelId="{80684C4E-A972-4F63-9DB5-92482C10A200}" type="presOf" srcId="{6D2C95E7-9F43-42CE-9539-6B6530FB8DDC}" destId="{11E1B085-1DBA-4526-A17B-601D497675C1}" srcOrd="0" destOrd="0" presId="urn:microsoft.com/office/officeart/2005/8/layout/hierarchy3"/>
    <dgm:cxn modelId="{880A4A51-884C-4E40-9846-A48B8FD7056B}" srcId="{2A0A34F5-9762-42D7-BB7E-8DF065283F2F}" destId="{B0652153-FBF3-434F-9E32-2AD50CCE3B52}" srcOrd="3" destOrd="0" parTransId="{BBFCBDAF-EE9E-40F5-BA10-17BCC1DC8F13}" sibTransId="{451B501B-7316-4097-BF62-4FE16DD86469}"/>
    <dgm:cxn modelId="{2DD1AD72-64BD-4940-B99F-D8AE18267899}" srcId="{54EECDB0-0D03-4B61-AC08-876307A6DBCE}" destId="{2A20360A-0DD4-4113-8914-B4A6AEE4DAD1}" srcOrd="8" destOrd="0" parTransId="{A30243B0-3940-4C57-8B18-D3E25A752576}" sibTransId="{8457222F-EA69-4C66-BB09-2D244ABF75D5}"/>
    <dgm:cxn modelId="{7D238257-077C-42DA-9878-7B65AD5AFEEC}" srcId="{54EECDB0-0D03-4B61-AC08-876307A6DBCE}" destId="{7D7EA9C6-375A-482B-9388-60DC29E19BEC}" srcOrd="5" destOrd="0" parTransId="{61A6296F-FCB8-4062-9B3D-C46A3B22AB4E}" sibTransId="{52B5D182-4FF3-4552-A693-629F206B25E1}"/>
    <dgm:cxn modelId="{38721A78-D1FF-48C3-A117-51E61DE38BEC}" type="presOf" srcId="{9A37F259-8CAE-43FE-A4AF-6C70D6EEF487}" destId="{A2345605-3EFE-4154-A8D9-D6F8AC1D79FD}" srcOrd="0" destOrd="0" presId="urn:microsoft.com/office/officeart/2005/8/layout/hierarchy3"/>
    <dgm:cxn modelId="{9F4F0979-CDA7-4A0E-985C-644FB0344581}" srcId="{54EECDB0-0D03-4B61-AC08-876307A6DBCE}" destId="{30DA2AD3-C335-424E-A7FA-4890BA047E3D}" srcOrd="3" destOrd="0" parTransId="{5D5510D2-B384-4270-8AB9-4CBE2826020F}" sibTransId="{306C67AE-6EF8-4EFA-B868-E9F8744C4420}"/>
    <dgm:cxn modelId="{32501259-B584-48BF-AEDA-30A291BFD81B}" type="presOf" srcId="{695B138C-2339-4429-A3F9-CCF3BBBA8A5B}" destId="{8302C6F8-1533-4BC3-90A2-28A582BFA9BF}" srcOrd="0" destOrd="0" presId="urn:microsoft.com/office/officeart/2005/8/layout/hierarchy3"/>
    <dgm:cxn modelId="{AF6F4159-B1F9-4D01-9807-31CC3DE907E2}" type="presOf" srcId="{D956DB18-4277-4E62-952E-5B059AEEFA08}" destId="{B5BAFF5F-D7CF-461C-8657-BD65F3EF132C}" srcOrd="0" destOrd="0" presId="urn:microsoft.com/office/officeart/2005/8/layout/hierarchy3"/>
    <dgm:cxn modelId="{B084767A-39AA-477F-A156-713309E44B76}" type="presOf" srcId="{D8C7510F-B036-4EFC-BA0D-1BED0AF2B691}" destId="{2A125231-7114-443F-A169-E5F1C026EB66}" srcOrd="0" destOrd="0" presId="urn:microsoft.com/office/officeart/2005/8/layout/hierarchy3"/>
    <dgm:cxn modelId="{701D497B-5208-4F5B-8736-F15E44D4F1FE}" srcId="{1F2D04EA-02A8-4D4E-A08B-B2BF7324F11A}" destId="{61FAE542-1EA9-4F0F-AB69-2F519557798A}" srcOrd="3" destOrd="0" parTransId="{33D29235-28C4-485B-8B68-AAA1F466024E}" sibTransId="{7BFD187B-B660-4D3C-BE9D-C3024E4B5902}"/>
    <dgm:cxn modelId="{9D7D6F7D-B5EF-4AE6-9AD9-C46F7F376D19}" type="presOf" srcId="{36F20D7F-73A6-4DB0-A7AC-F0FA97F4D400}" destId="{1BA6F016-44EA-4FAF-ADB2-9FB6D5FD4345}" srcOrd="0" destOrd="0" presId="urn:microsoft.com/office/officeart/2005/8/layout/hierarchy3"/>
    <dgm:cxn modelId="{7145C97D-D970-4C88-8D41-937A91CB8E17}" srcId="{2A0A34F5-9762-42D7-BB7E-8DF065283F2F}" destId="{F9AA086F-5BCA-41BB-B2A9-6B9C9EC84105}" srcOrd="0" destOrd="0" parTransId="{40E6FA1F-5930-496E-990F-BE170584EC9F}" sibTransId="{90252AF5-3F41-4E55-AEF7-598CE2B25421}"/>
    <dgm:cxn modelId="{459C097F-BFC0-45F6-A4DB-B34CECD3EFEB}" srcId="{ECDF20AC-802C-4437-8303-AB6ABDC4AD2A}" destId="{30929FCC-9765-44DD-A472-F60F1564AC4C}" srcOrd="6" destOrd="0" parTransId="{1800D2C4-B51C-451D-B965-526AA814C084}" sibTransId="{DB4EDFEE-3A18-43CD-A8F1-8C94531A96FA}"/>
    <dgm:cxn modelId="{29469480-E676-48A4-AE59-26D35CBB23A4}" type="presOf" srcId="{343CF8EE-FFF0-4EE4-99AC-7A54B7C0BF72}" destId="{2DABB1C3-5F09-4807-A38C-222AC022A4BA}" srcOrd="0" destOrd="0" presId="urn:microsoft.com/office/officeart/2005/8/layout/hierarchy3"/>
    <dgm:cxn modelId="{8BDF8581-CF9B-4FAF-8CCE-61A8EEB1BC75}" type="presOf" srcId="{87731C79-3F54-41D7-A6AC-1840ECCE550A}" destId="{7F8EB4B6-D9E3-417C-9916-98F8CEDA7BFF}" srcOrd="0" destOrd="0" presId="urn:microsoft.com/office/officeart/2005/8/layout/hierarchy3"/>
    <dgm:cxn modelId="{AFD13885-19A7-4C96-933B-E54B9DFACE75}" type="presOf" srcId="{73286DC2-67AD-4F09-8690-951CEB4754D4}" destId="{0D2F00AE-DBB1-4623-9892-33EFEA152AE0}" srcOrd="0" destOrd="0" presId="urn:microsoft.com/office/officeart/2005/8/layout/hierarchy3"/>
    <dgm:cxn modelId="{720DF985-D5FC-449B-9C88-1DB6F161623E}" type="presOf" srcId="{E330FB22-1F98-4568-9DF0-33B1F1D6B563}" destId="{231E64B1-8640-4E70-A92C-28CDD9737C15}" srcOrd="0" destOrd="0" presId="urn:microsoft.com/office/officeart/2005/8/layout/hierarchy3"/>
    <dgm:cxn modelId="{025C4687-2A80-4E33-ACD7-6DF51DE4FEAC}" srcId="{54EECDB0-0D03-4B61-AC08-876307A6DBCE}" destId="{D956DB18-4277-4E62-952E-5B059AEEFA08}" srcOrd="1" destOrd="0" parTransId="{EADF7BBC-FAFF-46C1-9992-34340A0197AA}" sibTransId="{B5F4E245-E43A-4800-A5E6-F83B70B5E0FF}"/>
    <dgm:cxn modelId="{CE892B89-0877-41C7-A7F3-3A8553C2AEC8}" type="presOf" srcId="{61A6296F-FCB8-4062-9B3D-C46A3B22AB4E}" destId="{23797475-C625-4ABC-92B4-9052EFC689DF}" srcOrd="0" destOrd="0" presId="urn:microsoft.com/office/officeart/2005/8/layout/hierarchy3"/>
    <dgm:cxn modelId="{07803B8A-5763-4E83-9DC9-76059DE65604}" type="presOf" srcId="{BF78FB57-EF9D-4DDE-B68D-514731EE764F}" destId="{3085B5C5-7C37-4510-AFC0-CDAFD40F5BA6}" srcOrd="0" destOrd="0" presId="urn:microsoft.com/office/officeart/2005/8/layout/hierarchy3"/>
    <dgm:cxn modelId="{87C76F95-57A0-47E8-B212-2030BD8EA307}" srcId="{ECDF20AC-802C-4437-8303-AB6ABDC4AD2A}" destId="{DA91599B-2DFF-416C-A8FB-FC28030900E8}" srcOrd="5" destOrd="0" parTransId="{A44B04CC-2F28-4452-A773-FA2659EF0472}" sibTransId="{7FCDA740-2ED4-4D8E-A572-5C196031267C}"/>
    <dgm:cxn modelId="{9603E897-966F-49FB-B420-B4463C1AC3DE}" srcId="{79DF8B8F-B541-4FCE-BC54-4CEB058A3610}" destId="{2A0A34F5-9762-42D7-BB7E-8DF065283F2F}" srcOrd="3" destOrd="0" parTransId="{B738C85E-1438-44D4-8A3A-784C75DC593C}" sibTransId="{8199B61F-88F0-4874-A025-FA027AAA0A9E}"/>
    <dgm:cxn modelId="{A43E999B-DF00-4F6E-B910-396A13A81ACD}" type="presOf" srcId="{9AFCE9AD-0859-4059-8974-E13D4D29BC8A}" destId="{F89CCEF7-DDBE-471E-9803-C21040594977}" srcOrd="0" destOrd="0" presId="urn:microsoft.com/office/officeart/2005/8/layout/hierarchy3"/>
    <dgm:cxn modelId="{9501129F-98CB-4D39-BDED-FB799D447560}" type="presOf" srcId="{789FEE1E-713E-4550-8B11-275549B0DAA2}" destId="{76D7FFBD-A0E7-4950-BD26-4DF4D8507828}" srcOrd="0" destOrd="0" presId="urn:microsoft.com/office/officeart/2005/8/layout/hierarchy3"/>
    <dgm:cxn modelId="{5205D3A1-CD79-486F-B0CB-2832CD42CFC2}" type="presOf" srcId="{BBFCBDAF-EE9E-40F5-BA10-17BCC1DC8F13}" destId="{773A130B-2921-445A-8622-8FE682EF09B1}" srcOrd="0" destOrd="0" presId="urn:microsoft.com/office/officeart/2005/8/layout/hierarchy3"/>
    <dgm:cxn modelId="{C82337A3-71C7-4254-A6BC-AF3D7AA99F95}" type="presOf" srcId="{2BB19FB9-039F-4921-9FA1-143329535360}" destId="{6CFC8D0A-0106-4F13-A02F-51D5E6DE3A19}" srcOrd="0" destOrd="0" presId="urn:microsoft.com/office/officeart/2005/8/layout/hierarchy3"/>
    <dgm:cxn modelId="{6221A2A9-F56F-413A-A6D9-C4E70A5AB54B}" type="presOf" srcId="{79DF8B8F-B541-4FCE-BC54-4CEB058A3610}" destId="{3DD9B2C6-2E13-491D-9F94-AC5619EE4680}" srcOrd="0" destOrd="0" presId="urn:microsoft.com/office/officeart/2005/8/layout/hierarchy3"/>
    <dgm:cxn modelId="{EA50DFA9-BE2D-418B-BE33-79EA04C9F436}" type="presOf" srcId="{2A0A34F5-9762-42D7-BB7E-8DF065283F2F}" destId="{0D2664C0-02AA-429F-9D2F-B20F66DEF395}" srcOrd="1" destOrd="0" presId="urn:microsoft.com/office/officeart/2005/8/layout/hierarchy3"/>
    <dgm:cxn modelId="{8BC8EFA9-1611-419E-B728-046A14A29B76}" type="presOf" srcId="{6641E21B-CC77-45FD-AF53-520D5FF2DA3D}" destId="{D36148FB-F5D2-46F6-8979-A0145EB1029D}" srcOrd="0" destOrd="0" presId="urn:microsoft.com/office/officeart/2005/8/layout/hierarchy3"/>
    <dgm:cxn modelId="{F26EF1AB-A698-41C2-82B9-236C3CA51056}" srcId="{1F2D04EA-02A8-4D4E-A08B-B2BF7324F11A}" destId="{D8C7510F-B036-4EFC-BA0D-1BED0AF2B691}" srcOrd="5" destOrd="0" parTransId="{8EF686DE-7B10-4E11-BC6E-EF1E4A3B184F}" sibTransId="{AACDE715-4C6B-4490-9E10-823725AD8516}"/>
    <dgm:cxn modelId="{463C5CAD-4FEA-41A8-A640-09EC5BD81C7A}" type="presOf" srcId="{61FAE542-1EA9-4F0F-AB69-2F519557798A}" destId="{BDAE58DD-9766-452F-9366-FE33836E71B1}" srcOrd="0" destOrd="0" presId="urn:microsoft.com/office/officeart/2005/8/layout/hierarchy3"/>
    <dgm:cxn modelId="{FE2DE9AD-0A61-4695-9AF6-53C0B4C58FBB}" srcId="{2A0A34F5-9762-42D7-BB7E-8DF065283F2F}" destId="{6DA1A9D9-1AEB-47AC-A466-C123D6118CE6}" srcOrd="5" destOrd="0" parTransId="{DB7DBEE8-671B-4D23-96AC-8B9D43E1F7AB}" sibTransId="{3F952137-B59A-40E2-9337-073EDC426F40}"/>
    <dgm:cxn modelId="{D344D3AF-1750-4041-B12A-C2A658E66B58}" type="presOf" srcId="{BD52F4B7-6E8A-4A8E-8C28-D61A31D698F1}" destId="{C8946E7E-0D93-43EE-A6D4-013BD595E31E}" srcOrd="0" destOrd="0" presId="urn:microsoft.com/office/officeart/2005/8/layout/hierarchy3"/>
    <dgm:cxn modelId="{8722EFAF-7755-4713-BC56-5BD6E7D9DE4D}" type="presOf" srcId="{2A20360A-0DD4-4113-8914-B4A6AEE4DAD1}" destId="{D31D9FB6-ADA8-408A-8ABA-11A9371F6060}" srcOrd="0" destOrd="0" presId="urn:microsoft.com/office/officeart/2005/8/layout/hierarchy3"/>
    <dgm:cxn modelId="{D361C2B0-878E-47A9-9249-5D8BD2EB5939}" type="presOf" srcId="{30929FCC-9765-44DD-A472-F60F1564AC4C}" destId="{AF921846-0B85-4F3F-A635-2497B06E8AC9}" srcOrd="0" destOrd="0" presId="urn:microsoft.com/office/officeart/2005/8/layout/hierarchy3"/>
    <dgm:cxn modelId="{A3CFBFB4-256C-4A5E-9A05-839F16465713}" type="presOf" srcId="{D5CECE4F-72CA-43BE-B234-644AD31DBA08}" destId="{FFEFC4C0-F127-4CA4-A42A-194525CBEF7C}" srcOrd="0" destOrd="0" presId="urn:microsoft.com/office/officeart/2005/8/layout/hierarchy3"/>
    <dgm:cxn modelId="{FEA97BB5-97D5-47A0-9C6E-6EC4799C383B}" type="presOf" srcId="{F9AA086F-5BCA-41BB-B2A9-6B9C9EC84105}" destId="{FA597AC5-A7BA-48C4-971B-55528A25C929}" srcOrd="0" destOrd="0" presId="urn:microsoft.com/office/officeart/2005/8/layout/hierarchy3"/>
    <dgm:cxn modelId="{87D38BB6-FD90-491C-A09A-B06CD6F120C9}" srcId="{2A0A34F5-9762-42D7-BB7E-8DF065283F2F}" destId="{FDF224B3-6929-48DB-8C01-C01CCB2E071D}" srcOrd="4" destOrd="0" parTransId="{81FC551A-D544-43F8-9337-9E11867C2CD5}" sibTransId="{B447D6D9-389D-4A98-B725-80CB88EE7653}"/>
    <dgm:cxn modelId="{5FEA8EB8-0804-4BAA-95F2-34BFA13226D4}" srcId="{79DF8B8F-B541-4FCE-BC54-4CEB058A3610}" destId="{54EECDB0-0D03-4B61-AC08-876307A6DBCE}" srcOrd="1" destOrd="0" parTransId="{BE8C0320-3179-4963-A74C-F1109F78CBC9}" sibTransId="{A85334CD-E3E0-4A33-8F64-5F26681602B9}"/>
    <dgm:cxn modelId="{04B1DCB8-7108-449A-8D9A-6410820C8E2D}" srcId="{1F2D04EA-02A8-4D4E-A08B-B2BF7324F11A}" destId="{695B138C-2339-4429-A3F9-CCF3BBBA8A5B}" srcOrd="7" destOrd="0" parTransId="{5F7D70C8-0A11-4A97-B5A2-446C7C788FA5}" sibTransId="{DEF6B780-3FD8-42E5-934E-C8F20FD02D49}"/>
    <dgm:cxn modelId="{572A89BC-84DA-4D4C-8DD6-084BA7C43E54}" type="presOf" srcId="{E9115A10-80F5-4FA7-BBC4-B7E78983650A}" destId="{B0A72878-D774-4BC7-A940-898A6645C1A4}" srcOrd="0" destOrd="0" presId="urn:microsoft.com/office/officeart/2005/8/layout/hierarchy3"/>
    <dgm:cxn modelId="{EB3294BD-8F5B-4B3F-A335-302B3BE28016}" type="presOf" srcId="{8EF686DE-7B10-4E11-BC6E-EF1E4A3B184F}" destId="{1DD0EE0D-E370-478C-B438-0505AE96157E}" srcOrd="0" destOrd="0" presId="urn:microsoft.com/office/officeart/2005/8/layout/hierarchy3"/>
    <dgm:cxn modelId="{01C03FC0-AF52-42DE-8D6C-67F5872A9000}" type="presOf" srcId="{716AE9B6-A88B-4510-B880-7361D568A037}" destId="{0870A4C7-3ECE-4BA0-980D-BBD56A150B58}" srcOrd="0" destOrd="0" presId="urn:microsoft.com/office/officeart/2005/8/layout/hierarchy3"/>
    <dgm:cxn modelId="{738996C0-8FC6-487B-9088-8AC63F425B30}" type="presOf" srcId="{1F2D04EA-02A8-4D4E-A08B-B2BF7324F11A}" destId="{B100945C-DDC9-4F7D-8BB2-EE4C541B931F}" srcOrd="0" destOrd="0" presId="urn:microsoft.com/office/officeart/2005/8/layout/hierarchy3"/>
    <dgm:cxn modelId="{1F7F21C4-788F-4016-8875-7DEE27FC53E2}" type="presOf" srcId="{EADF7BBC-FAFF-46C1-9992-34340A0197AA}" destId="{2CB8538E-02DD-4747-9B25-A523D563D5B8}" srcOrd="0" destOrd="0" presId="urn:microsoft.com/office/officeart/2005/8/layout/hierarchy3"/>
    <dgm:cxn modelId="{A0FA55C4-5842-4BA1-A551-78512622F57A}" type="presOf" srcId="{81FC551A-D544-43F8-9337-9E11867C2CD5}" destId="{F4683DD8-81DA-40B9-893B-617A5545D96A}" srcOrd="0" destOrd="0" presId="urn:microsoft.com/office/officeart/2005/8/layout/hierarchy3"/>
    <dgm:cxn modelId="{4E4C5FC5-77BC-4FD2-8564-7EEDEE8F5122}" srcId="{ECDF20AC-802C-4437-8303-AB6ABDC4AD2A}" destId="{19528604-A2DD-48EF-8811-0269A60F5D2A}" srcOrd="8" destOrd="0" parTransId="{87731C79-3F54-41D7-A6AC-1840ECCE550A}" sibTransId="{CC486B42-EA78-4421-9668-E422A39F593B}"/>
    <dgm:cxn modelId="{D633A9C6-EAC1-4DC1-A2BF-74679FCECF00}" srcId="{1F2D04EA-02A8-4D4E-A08B-B2BF7324F11A}" destId="{78D6EF67-C729-4487-907B-8DE687ECE51D}" srcOrd="8" destOrd="0" parTransId="{FB7CF17C-47C2-435D-8EDB-69205B49305B}" sibTransId="{07378707-411F-4C40-983C-39C74E038A25}"/>
    <dgm:cxn modelId="{C62C51C7-FC21-4578-B917-66E11D7E4C26}" srcId="{ECDF20AC-802C-4437-8303-AB6ABDC4AD2A}" destId="{343CF8EE-FFF0-4EE4-99AC-7A54B7C0BF72}" srcOrd="3" destOrd="0" parTransId="{6851B466-D043-4A5F-8074-85322D9F79FE}" sibTransId="{F0BD410A-D5B3-4D7E-AD2B-3EE318CA9655}"/>
    <dgm:cxn modelId="{F8B1FCC9-6C74-46EB-A9F1-878C9498A363}" type="presOf" srcId="{1800D2C4-B51C-451D-B965-526AA814C084}" destId="{EF6D5385-0B10-43B7-9A2F-7D7FB0D66C9D}" srcOrd="0" destOrd="0" presId="urn:microsoft.com/office/officeart/2005/8/layout/hierarchy3"/>
    <dgm:cxn modelId="{0C24E3CA-2A9A-422F-B29E-49B6F3433D7F}" type="presOf" srcId="{78D6EF67-C729-4487-907B-8DE687ECE51D}" destId="{049941DC-8AB7-45B0-BF01-CB04167B5371}" srcOrd="0" destOrd="0" presId="urn:microsoft.com/office/officeart/2005/8/layout/hierarchy3"/>
    <dgm:cxn modelId="{8738D0D0-A2C3-43D9-B6DF-A602A27A2815}" type="presOf" srcId="{28CF6A12-01EB-4281-BBE6-A3398231F95A}" destId="{CCFCB247-C070-42D1-8790-019B299EC2E3}" srcOrd="0" destOrd="0" presId="urn:microsoft.com/office/officeart/2005/8/layout/hierarchy3"/>
    <dgm:cxn modelId="{DA49FBD0-8B12-4219-9367-8D8CB58C7D6A}" type="presOf" srcId="{5C7CFD48-6A9F-4D14-9E43-6F313ECE8D0F}" destId="{ACA04932-821D-49AA-BA4B-C22BCD304F3C}" srcOrd="0" destOrd="0" presId="urn:microsoft.com/office/officeart/2005/8/layout/hierarchy3"/>
    <dgm:cxn modelId="{8BE28BD3-A1F3-4826-9C34-D7AD2B1F8AEF}" type="presOf" srcId="{FD51035B-6503-4D34-930B-4E75F5BCC9DB}" destId="{E5D6C8E1-3B1C-4781-8E3D-4BD85753BA53}" srcOrd="0" destOrd="0" presId="urn:microsoft.com/office/officeart/2005/8/layout/hierarchy3"/>
    <dgm:cxn modelId="{8C322BD4-C676-44FD-8490-17E17CA27964}" type="presOf" srcId="{C0808FC9-E3FC-4EE3-B067-B80E2C273F3D}" destId="{3602EBC7-9CA4-4110-A46C-90979F0700FF}" srcOrd="0" destOrd="0" presId="urn:microsoft.com/office/officeart/2005/8/layout/hierarchy3"/>
    <dgm:cxn modelId="{835946D5-1BAE-465A-97CA-BC7AC18BF310}" type="presOf" srcId="{DB7DBEE8-671B-4D23-96AC-8B9D43E1F7AB}" destId="{DF3161B8-77E1-4F05-9AE5-B44437B206B7}" srcOrd="0" destOrd="0" presId="urn:microsoft.com/office/officeart/2005/8/layout/hierarchy3"/>
    <dgm:cxn modelId="{883601D6-E495-4BB4-965A-D9BE89D334C4}" type="presOf" srcId="{242309DF-F5F1-45B9-8A51-A49831B7BA88}" destId="{4B55D934-4A0B-4BC4-9E3C-0231EE0FC7CD}" srcOrd="0" destOrd="0" presId="urn:microsoft.com/office/officeart/2005/8/layout/hierarchy3"/>
    <dgm:cxn modelId="{5F6FA2D7-2BA3-49BF-A424-12CA75308D9D}" type="presOf" srcId="{7D7EA9C6-375A-482B-9388-60DC29E19BEC}" destId="{F04CB16F-63EF-41C1-987F-843592C6CFFB}" srcOrd="0" destOrd="0" presId="urn:microsoft.com/office/officeart/2005/8/layout/hierarchy3"/>
    <dgm:cxn modelId="{A046BBD9-22E9-489E-9C87-99D2AF9B6E27}" type="presOf" srcId="{D53F96AC-B66D-418B-9873-B2C345C3D204}" destId="{26110367-6467-4A3F-B8A0-D5376A226B84}" srcOrd="0" destOrd="0" presId="urn:microsoft.com/office/officeart/2005/8/layout/hierarchy3"/>
    <dgm:cxn modelId="{5B089ADB-F1A9-430B-AE46-FC91754A6D46}" srcId="{2A0A34F5-9762-42D7-BB7E-8DF065283F2F}" destId="{BD52F4B7-6E8A-4A8E-8C28-D61A31D698F1}" srcOrd="2" destOrd="0" parTransId="{FD51035B-6503-4D34-930B-4E75F5BCC9DB}" sibTransId="{567B3E12-E3BD-4048-9C83-87A407189180}"/>
    <dgm:cxn modelId="{C616AADD-9537-4767-8D8A-88534E9E511C}" type="presOf" srcId="{54EECDB0-0D03-4B61-AC08-876307A6DBCE}" destId="{7E1C6522-C69F-42CE-BE93-DE9D074511E4}" srcOrd="0" destOrd="0" presId="urn:microsoft.com/office/officeart/2005/8/layout/hierarchy3"/>
    <dgm:cxn modelId="{6A286CDE-11CB-4055-843E-9F9EF05B5054}" srcId="{1F2D04EA-02A8-4D4E-A08B-B2BF7324F11A}" destId="{4E1B3935-DC44-4065-9F98-F53D8934A1E9}" srcOrd="1" destOrd="0" parTransId="{D9855C8F-9FFC-4DCC-9183-2AAD43A45869}" sibTransId="{8F175FB7-0024-4D3B-8EA0-9BE86BE84EB9}"/>
    <dgm:cxn modelId="{311C53E0-7A92-4C4B-A330-62887A7891E4}" type="presOf" srcId="{DFA6E283-47CD-4ABB-A240-476061BD841F}" destId="{E5E953EC-592E-4CB0-B0E9-FD68820C10D9}" srcOrd="0" destOrd="0" presId="urn:microsoft.com/office/officeart/2005/8/layout/hierarchy3"/>
    <dgm:cxn modelId="{E73D5FE2-5AA7-4DAE-89EE-E70DB928E26E}" type="presOf" srcId="{56D2E2A7-3B14-41BC-AA6B-055E4E8D53B2}" destId="{A76BE9CC-EC00-4511-9C1B-0A4D9D0FE1D2}" srcOrd="0" destOrd="0" presId="urn:microsoft.com/office/officeart/2005/8/layout/hierarchy3"/>
    <dgm:cxn modelId="{1236CCE2-FE63-4239-B716-5563506C5AB0}" type="presOf" srcId="{CA1F4B82-E451-4A91-BF3A-157670DD8547}" destId="{61030F60-E155-4E54-899D-B444D0DD36C4}" srcOrd="0" destOrd="0" presId="urn:microsoft.com/office/officeart/2005/8/layout/hierarchy3"/>
    <dgm:cxn modelId="{819B72E7-F081-4D96-84EA-31091386CD6F}" type="presOf" srcId="{6851B466-D043-4A5F-8074-85322D9F79FE}" destId="{CF66826E-6A94-458B-9786-03E47DF8B90F}" srcOrd="0" destOrd="0" presId="urn:microsoft.com/office/officeart/2005/8/layout/hierarchy3"/>
    <dgm:cxn modelId="{C285D0E7-4318-4558-8D62-7DD83E28C584}" type="presOf" srcId="{546B977B-D9EB-4148-B001-232708BAF85F}" destId="{BF7BCB50-F7FD-4C78-9685-BA28125C7D6C}" srcOrd="0" destOrd="0" presId="urn:microsoft.com/office/officeart/2005/8/layout/hierarchy3"/>
    <dgm:cxn modelId="{385D81E9-78DC-4765-B34D-3A9B58E48267}" type="presOf" srcId="{EBE5B587-A6EF-4F7C-B857-067D098D599F}" destId="{B01B51AF-95B4-4A69-9832-AE506A456654}" srcOrd="0" destOrd="0" presId="urn:microsoft.com/office/officeart/2005/8/layout/hierarchy3"/>
    <dgm:cxn modelId="{B65F96EB-8C2F-4103-ABBC-2F8FA2D56BB7}" type="presOf" srcId="{D9855C8F-9FFC-4DCC-9183-2AAD43A45869}" destId="{EE24FC68-B44F-4728-A11B-1F717BCFDD18}" srcOrd="0" destOrd="0" presId="urn:microsoft.com/office/officeart/2005/8/layout/hierarchy3"/>
    <dgm:cxn modelId="{C3F37CEE-6A16-4C09-8614-08D2223CF52A}" type="presOf" srcId="{6DA1A9D9-1AEB-47AC-A466-C123D6118CE6}" destId="{C2367F73-18F4-4A8D-98F2-7904C15C559F}" srcOrd="0" destOrd="0" presId="urn:microsoft.com/office/officeart/2005/8/layout/hierarchy3"/>
    <dgm:cxn modelId="{9AE0B7F0-B409-4C7D-9C6D-2F46C3A62EE8}" srcId="{54EECDB0-0D03-4B61-AC08-876307A6DBCE}" destId="{A3122A19-1F7D-4EB3-B48D-05C832E643DA}" srcOrd="2" destOrd="0" parTransId="{D5CECE4F-72CA-43BE-B234-644AD31DBA08}" sibTransId="{D40B2703-6709-496A-A5AE-FC2929C450EC}"/>
    <dgm:cxn modelId="{22A019F3-AF28-4346-B56C-A77BC97218F9}" type="presOf" srcId="{A30243B0-3940-4C57-8B18-D3E25A752576}" destId="{4891021A-0EB7-4424-B94F-405F96EE108F}" srcOrd="0" destOrd="0" presId="urn:microsoft.com/office/officeart/2005/8/layout/hierarchy3"/>
    <dgm:cxn modelId="{704E2FF5-2061-4133-B2D1-EFB1BDE8F3C9}" srcId="{ECDF20AC-802C-4437-8303-AB6ABDC4AD2A}" destId="{C0808FC9-E3FC-4EE3-B067-B80E2C273F3D}" srcOrd="4" destOrd="0" parTransId="{9A37F259-8CAE-43FE-A4AF-6C70D6EEF487}" sibTransId="{D7D49070-0590-4B76-BB09-C4F3457EC16F}"/>
    <dgm:cxn modelId="{0D0A0DF6-E15E-4272-AAF9-A0404CA04F10}" srcId="{ECDF20AC-802C-4437-8303-AB6ABDC4AD2A}" destId="{789FEE1E-713E-4550-8B11-275549B0DAA2}" srcOrd="0" destOrd="0" parTransId="{EBE5B587-A6EF-4F7C-B857-067D098D599F}" sibTransId="{81F0AF07-3153-455F-AA5E-3336770AA323}"/>
    <dgm:cxn modelId="{E59029F7-52EB-4311-A3F5-A245EC0DA1F7}" srcId="{1F2D04EA-02A8-4D4E-A08B-B2BF7324F11A}" destId="{CA1F4B82-E451-4A91-BF3A-157670DD8547}" srcOrd="0" destOrd="0" parTransId="{BF78FB57-EF9D-4DDE-B68D-514731EE764F}" sibTransId="{E8EAA731-20D6-4203-BE43-FBD1BB5A6614}"/>
    <dgm:cxn modelId="{5B0E52F7-9B64-4EDA-81E2-AD9E01DF76AC}" type="presOf" srcId="{BF9AF896-D749-443A-AC23-68D7CE77EA60}" destId="{C52D453B-7005-4215-85F8-A3FBB4D19B25}" srcOrd="0" destOrd="0" presId="urn:microsoft.com/office/officeart/2005/8/layout/hierarchy3"/>
    <dgm:cxn modelId="{BE647BF8-C58C-4679-A0C7-A46E9CFF2B76}" type="presOf" srcId="{40E6FA1F-5930-496E-990F-BE170584EC9F}" destId="{977BF80C-8D9E-4455-9293-92A921C0A679}" srcOrd="0" destOrd="0" presId="urn:microsoft.com/office/officeart/2005/8/layout/hierarchy3"/>
    <dgm:cxn modelId="{D4D72BF9-EB44-4883-8EFD-051A94A1C80B}" type="presOf" srcId="{19528604-A2DD-48EF-8811-0269A60F5D2A}" destId="{C36326C1-9018-4CBE-9415-73956E33D9DB}" srcOrd="0" destOrd="0" presId="urn:microsoft.com/office/officeart/2005/8/layout/hierarchy3"/>
    <dgm:cxn modelId="{12F8C3FA-FB08-4415-B394-247E736D7260}" type="presOf" srcId="{FB7CF17C-47C2-435D-8EDB-69205B49305B}" destId="{48057256-167D-4EF3-99E6-CAC5280BCB4F}" srcOrd="0" destOrd="0" presId="urn:microsoft.com/office/officeart/2005/8/layout/hierarchy3"/>
    <dgm:cxn modelId="{5F21AAFD-1283-4278-80CC-56364B66FA2B}" type="presOf" srcId="{A44B04CC-2F28-4452-A773-FA2659EF0472}" destId="{33106777-5603-457A-BBBD-D08072C08240}" srcOrd="0" destOrd="0" presId="urn:microsoft.com/office/officeart/2005/8/layout/hierarchy3"/>
    <dgm:cxn modelId="{A6A864FE-370D-45CD-BC65-0E977C4F279D}" type="presOf" srcId="{B0652153-FBF3-434F-9E32-2AD50CCE3B52}" destId="{0C07EE21-26B3-47F8-9F17-0F0C8FD27373}" srcOrd="0" destOrd="0" presId="urn:microsoft.com/office/officeart/2005/8/layout/hierarchy3"/>
    <dgm:cxn modelId="{8C07C6FE-A4EA-47A4-AFCD-68CD6CB87DFC}" srcId="{54EECDB0-0D03-4B61-AC08-876307A6DBCE}" destId="{D1F1C726-EA33-4B13-AED5-FA1FAE3EEE59}" srcOrd="6" destOrd="0" parTransId="{B1D834C2-88EF-4300-A160-990BA86E9DBC}" sibTransId="{F99F5F67-1F47-48B2-A83B-F27D070340A1}"/>
    <dgm:cxn modelId="{2E85F7FE-5102-4F6F-B36C-ADA25DFBA88C}" srcId="{54EECDB0-0D03-4B61-AC08-876307A6DBCE}" destId="{1322C009-78CF-4157-804B-B9EB690581AE}" srcOrd="0" destOrd="0" parTransId="{43D774BA-F4B5-46CD-9B5C-022E25A70A9D}" sibTransId="{BCA104AB-35B5-4FEF-86FF-DF904295A1A6}"/>
    <dgm:cxn modelId="{E6CF16FF-1F95-4FA5-9F2D-B8F574F25B52}" srcId="{79DF8B8F-B541-4FCE-BC54-4CEB058A3610}" destId="{1F2D04EA-02A8-4D4E-A08B-B2BF7324F11A}" srcOrd="0" destOrd="0" parTransId="{D66DF45B-5CC8-4875-AF0B-3CD4FAFBC94E}" sibTransId="{B02CFC5C-E7C5-4032-885C-E848C68CAEC3}"/>
    <dgm:cxn modelId="{D181FEFF-04AC-4B73-BE3D-1AF5159F729F}" type="presOf" srcId="{4A0C57BA-E4FD-4B0C-ADB4-17EF2B2854B8}" destId="{CDFF6D03-2628-4763-85AF-0DDD2E286B39}" srcOrd="0" destOrd="0" presId="urn:microsoft.com/office/officeart/2005/8/layout/hierarchy3"/>
    <dgm:cxn modelId="{076306C7-D795-495B-9416-8BC155048937}" type="presParOf" srcId="{3DD9B2C6-2E13-491D-9F94-AC5619EE4680}" destId="{2B42AF81-972E-49E0-A5E7-3924F00B0195}" srcOrd="0" destOrd="0" presId="urn:microsoft.com/office/officeart/2005/8/layout/hierarchy3"/>
    <dgm:cxn modelId="{B1ADC87B-C030-4B69-8A88-0005C71AA1B9}" type="presParOf" srcId="{2B42AF81-972E-49E0-A5E7-3924F00B0195}" destId="{A621BA0C-BF8A-47B6-B02C-FA1B54680ED8}" srcOrd="0" destOrd="0" presId="urn:microsoft.com/office/officeart/2005/8/layout/hierarchy3"/>
    <dgm:cxn modelId="{B896DA83-7667-4922-97B6-D305A1AFCAB0}" type="presParOf" srcId="{A621BA0C-BF8A-47B6-B02C-FA1B54680ED8}" destId="{B100945C-DDC9-4F7D-8BB2-EE4C541B931F}" srcOrd="0" destOrd="0" presId="urn:microsoft.com/office/officeart/2005/8/layout/hierarchy3"/>
    <dgm:cxn modelId="{C35886EB-89EE-464D-B6EC-64749F43718D}" type="presParOf" srcId="{A621BA0C-BF8A-47B6-B02C-FA1B54680ED8}" destId="{6ED65CD7-B8EF-4A44-9C6F-6CB50DA141D7}" srcOrd="1" destOrd="0" presId="urn:microsoft.com/office/officeart/2005/8/layout/hierarchy3"/>
    <dgm:cxn modelId="{A0308209-D83C-4596-9DB8-4B3866A9AAD2}" type="presParOf" srcId="{2B42AF81-972E-49E0-A5E7-3924F00B0195}" destId="{EA4F201A-F931-44EF-98A2-A6D4D0101209}" srcOrd="1" destOrd="0" presId="urn:microsoft.com/office/officeart/2005/8/layout/hierarchy3"/>
    <dgm:cxn modelId="{4977B8D6-321D-41F0-8DE9-C5555F792807}" type="presParOf" srcId="{EA4F201A-F931-44EF-98A2-A6D4D0101209}" destId="{3085B5C5-7C37-4510-AFC0-CDAFD40F5BA6}" srcOrd="0" destOrd="0" presId="urn:microsoft.com/office/officeart/2005/8/layout/hierarchy3"/>
    <dgm:cxn modelId="{8ADBD44C-4F20-4E79-94D5-78A02CDA460B}" type="presParOf" srcId="{EA4F201A-F931-44EF-98A2-A6D4D0101209}" destId="{61030F60-E155-4E54-899D-B444D0DD36C4}" srcOrd="1" destOrd="0" presId="urn:microsoft.com/office/officeart/2005/8/layout/hierarchy3"/>
    <dgm:cxn modelId="{F3482C7E-B0C0-4841-BA9E-BFEB888CA2D1}" type="presParOf" srcId="{EA4F201A-F931-44EF-98A2-A6D4D0101209}" destId="{EE24FC68-B44F-4728-A11B-1F717BCFDD18}" srcOrd="2" destOrd="0" presId="urn:microsoft.com/office/officeart/2005/8/layout/hierarchy3"/>
    <dgm:cxn modelId="{F03006FD-178C-433E-9FEC-A7F3CAAF0871}" type="presParOf" srcId="{EA4F201A-F931-44EF-98A2-A6D4D0101209}" destId="{0E1427CC-599A-4A21-912C-68CB7EC7391B}" srcOrd="3" destOrd="0" presId="urn:microsoft.com/office/officeart/2005/8/layout/hierarchy3"/>
    <dgm:cxn modelId="{381F9F59-D2F4-4EF8-94A3-337B2C1B36C6}" type="presParOf" srcId="{EA4F201A-F931-44EF-98A2-A6D4D0101209}" destId="{B0A72878-D774-4BC7-A940-898A6645C1A4}" srcOrd="4" destOrd="0" presId="urn:microsoft.com/office/officeart/2005/8/layout/hierarchy3"/>
    <dgm:cxn modelId="{E733BE78-1218-4395-BA0A-01D68CA07E03}" type="presParOf" srcId="{EA4F201A-F931-44EF-98A2-A6D4D0101209}" destId="{CDFF6D03-2628-4763-85AF-0DDD2E286B39}" srcOrd="5" destOrd="0" presId="urn:microsoft.com/office/officeart/2005/8/layout/hierarchy3"/>
    <dgm:cxn modelId="{CB29C221-8C41-47C7-9831-0C5C89BD2334}" type="presParOf" srcId="{EA4F201A-F931-44EF-98A2-A6D4D0101209}" destId="{46862488-920F-4CBD-905B-19405EC9B336}" srcOrd="6" destOrd="0" presId="urn:microsoft.com/office/officeart/2005/8/layout/hierarchy3"/>
    <dgm:cxn modelId="{1F6BBBD5-73F6-4942-A1D4-B7E4C141811B}" type="presParOf" srcId="{EA4F201A-F931-44EF-98A2-A6D4D0101209}" destId="{BDAE58DD-9766-452F-9366-FE33836E71B1}" srcOrd="7" destOrd="0" presId="urn:microsoft.com/office/officeart/2005/8/layout/hierarchy3"/>
    <dgm:cxn modelId="{5F12F7A6-4D47-4CF5-B53E-E4AE5A323A78}" type="presParOf" srcId="{EA4F201A-F931-44EF-98A2-A6D4D0101209}" destId="{11E1B085-1DBA-4526-A17B-601D497675C1}" srcOrd="8" destOrd="0" presId="urn:microsoft.com/office/officeart/2005/8/layout/hierarchy3"/>
    <dgm:cxn modelId="{4F3DF0D0-0246-459E-9D24-9A02C866A24D}" type="presParOf" srcId="{EA4F201A-F931-44EF-98A2-A6D4D0101209}" destId="{ACA04932-821D-49AA-BA4B-C22BCD304F3C}" srcOrd="9" destOrd="0" presId="urn:microsoft.com/office/officeart/2005/8/layout/hierarchy3"/>
    <dgm:cxn modelId="{0239CF20-A926-4956-85BA-34E0543891AA}" type="presParOf" srcId="{EA4F201A-F931-44EF-98A2-A6D4D0101209}" destId="{1DD0EE0D-E370-478C-B438-0505AE96157E}" srcOrd="10" destOrd="0" presId="urn:microsoft.com/office/officeart/2005/8/layout/hierarchy3"/>
    <dgm:cxn modelId="{93B615E8-8FC7-42DD-AA75-967784F0EC0C}" type="presParOf" srcId="{EA4F201A-F931-44EF-98A2-A6D4D0101209}" destId="{2A125231-7114-443F-A169-E5F1C026EB66}" srcOrd="11" destOrd="0" presId="urn:microsoft.com/office/officeart/2005/8/layout/hierarchy3"/>
    <dgm:cxn modelId="{3FBA8E6D-9975-44E4-B116-38C4E64907B3}" type="presParOf" srcId="{EA4F201A-F931-44EF-98A2-A6D4D0101209}" destId="{BF7BCB50-F7FD-4C78-9685-BA28125C7D6C}" srcOrd="12" destOrd="0" presId="urn:microsoft.com/office/officeart/2005/8/layout/hierarchy3"/>
    <dgm:cxn modelId="{01E78CD8-415C-45EA-95FF-F3A0FFDEF068}" type="presParOf" srcId="{EA4F201A-F931-44EF-98A2-A6D4D0101209}" destId="{CCFCB247-C070-42D1-8790-019B299EC2E3}" srcOrd="13" destOrd="0" presId="urn:microsoft.com/office/officeart/2005/8/layout/hierarchy3"/>
    <dgm:cxn modelId="{6762E1B7-7942-4FC4-B89C-C35F9E56D735}" type="presParOf" srcId="{EA4F201A-F931-44EF-98A2-A6D4D0101209}" destId="{AC269078-DA0E-472F-BFA5-2871EF448AD0}" srcOrd="14" destOrd="0" presId="urn:microsoft.com/office/officeart/2005/8/layout/hierarchy3"/>
    <dgm:cxn modelId="{07C295A1-07C9-4F6D-8868-EC26BD27FCFE}" type="presParOf" srcId="{EA4F201A-F931-44EF-98A2-A6D4D0101209}" destId="{8302C6F8-1533-4BC3-90A2-28A582BFA9BF}" srcOrd="15" destOrd="0" presId="urn:microsoft.com/office/officeart/2005/8/layout/hierarchy3"/>
    <dgm:cxn modelId="{959B3E52-6C0D-4D30-AEFA-C50757EC98F3}" type="presParOf" srcId="{EA4F201A-F931-44EF-98A2-A6D4D0101209}" destId="{48057256-167D-4EF3-99E6-CAC5280BCB4F}" srcOrd="16" destOrd="0" presId="urn:microsoft.com/office/officeart/2005/8/layout/hierarchy3"/>
    <dgm:cxn modelId="{470A12B5-AE7D-43DF-B671-F6876EF44048}" type="presParOf" srcId="{EA4F201A-F931-44EF-98A2-A6D4D0101209}" destId="{049941DC-8AB7-45B0-BF01-CB04167B5371}" srcOrd="17" destOrd="0" presId="urn:microsoft.com/office/officeart/2005/8/layout/hierarchy3"/>
    <dgm:cxn modelId="{5FE36A91-337A-4AA6-A997-4886DAB40A23}" type="presParOf" srcId="{3DD9B2C6-2E13-491D-9F94-AC5619EE4680}" destId="{250F240E-53EA-4F4A-B684-28C4E5552B37}" srcOrd="1" destOrd="0" presId="urn:microsoft.com/office/officeart/2005/8/layout/hierarchy3"/>
    <dgm:cxn modelId="{420A1CF9-95B5-43EC-A7A4-957D36391815}" type="presParOf" srcId="{250F240E-53EA-4F4A-B684-28C4E5552B37}" destId="{57A38159-5673-4532-8EBC-98A24B7B0370}" srcOrd="0" destOrd="0" presId="urn:microsoft.com/office/officeart/2005/8/layout/hierarchy3"/>
    <dgm:cxn modelId="{6E8E701D-7654-4653-B436-9C96C188F0C3}" type="presParOf" srcId="{57A38159-5673-4532-8EBC-98A24B7B0370}" destId="{7E1C6522-C69F-42CE-BE93-DE9D074511E4}" srcOrd="0" destOrd="0" presId="urn:microsoft.com/office/officeart/2005/8/layout/hierarchy3"/>
    <dgm:cxn modelId="{B8BA1C61-7AA1-402A-BC50-7B4D9B8A678C}" type="presParOf" srcId="{57A38159-5673-4532-8EBC-98A24B7B0370}" destId="{7CF7301B-169F-49B5-9A5F-5DB1AC945D79}" srcOrd="1" destOrd="0" presId="urn:microsoft.com/office/officeart/2005/8/layout/hierarchy3"/>
    <dgm:cxn modelId="{D9326CCF-409E-457D-9D15-9A711E3C13D0}" type="presParOf" srcId="{250F240E-53EA-4F4A-B684-28C4E5552B37}" destId="{D604FF9C-8C68-4CA4-9BCB-63A692629C3C}" srcOrd="1" destOrd="0" presId="urn:microsoft.com/office/officeart/2005/8/layout/hierarchy3"/>
    <dgm:cxn modelId="{408BEC88-E9E8-4B89-ABFF-A825BB8429B1}" type="presParOf" srcId="{D604FF9C-8C68-4CA4-9BCB-63A692629C3C}" destId="{905A8E4C-DC7E-42C9-91CD-5C58F545FD77}" srcOrd="0" destOrd="0" presId="urn:microsoft.com/office/officeart/2005/8/layout/hierarchy3"/>
    <dgm:cxn modelId="{BB49A316-EB79-477C-96C1-93C011160DF3}" type="presParOf" srcId="{D604FF9C-8C68-4CA4-9BCB-63A692629C3C}" destId="{54E538BF-53BE-4BF2-9A54-34D218EE232C}" srcOrd="1" destOrd="0" presId="urn:microsoft.com/office/officeart/2005/8/layout/hierarchy3"/>
    <dgm:cxn modelId="{67B7DF67-9542-495B-95BE-97C7B7E7BE03}" type="presParOf" srcId="{D604FF9C-8C68-4CA4-9BCB-63A692629C3C}" destId="{2CB8538E-02DD-4747-9B25-A523D563D5B8}" srcOrd="2" destOrd="0" presId="urn:microsoft.com/office/officeart/2005/8/layout/hierarchy3"/>
    <dgm:cxn modelId="{904D5E63-F4CC-431B-ACF8-4A731D88AA06}" type="presParOf" srcId="{D604FF9C-8C68-4CA4-9BCB-63A692629C3C}" destId="{B5BAFF5F-D7CF-461C-8657-BD65F3EF132C}" srcOrd="3" destOrd="0" presId="urn:microsoft.com/office/officeart/2005/8/layout/hierarchy3"/>
    <dgm:cxn modelId="{51D4E549-4729-4783-B6D2-9E0270B0CD97}" type="presParOf" srcId="{D604FF9C-8C68-4CA4-9BCB-63A692629C3C}" destId="{FFEFC4C0-F127-4CA4-A42A-194525CBEF7C}" srcOrd="4" destOrd="0" presId="urn:microsoft.com/office/officeart/2005/8/layout/hierarchy3"/>
    <dgm:cxn modelId="{F0992ADF-8CF0-426C-AA35-3FA607635063}" type="presParOf" srcId="{D604FF9C-8C68-4CA4-9BCB-63A692629C3C}" destId="{7C9D4BE8-5FDB-45EA-97DC-8D4137C34F26}" srcOrd="5" destOrd="0" presId="urn:microsoft.com/office/officeart/2005/8/layout/hierarchy3"/>
    <dgm:cxn modelId="{E52B5B3C-9DA2-4D2C-8EBF-F845D342624B}" type="presParOf" srcId="{D604FF9C-8C68-4CA4-9BCB-63A692629C3C}" destId="{71F83B1E-1ECB-4A75-8CC4-2B2B3F7DD04F}" srcOrd="6" destOrd="0" presId="urn:microsoft.com/office/officeart/2005/8/layout/hierarchy3"/>
    <dgm:cxn modelId="{47A4901F-84AD-4C79-A0A9-DE76439AB527}" type="presParOf" srcId="{D604FF9C-8C68-4CA4-9BCB-63A692629C3C}" destId="{D820025C-8458-404D-BFAE-49F569C0B913}" srcOrd="7" destOrd="0" presId="urn:microsoft.com/office/officeart/2005/8/layout/hierarchy3"/>
    <dgm:cxn modelId="{E0ECB707-E344-46A4-B950-BD0CAC19ACF9}" type="presParOf" srcId="{D604FF9C-8C68-4CA4-9BCB-63A692629C3C}" destId="{26110367-6467-4A3F-B8A0-D5376A226B84}" srcOrd="8" destOrd="0" presId="urn:microsoft.com/office/officeart/2005/8/layout/hierarchy3"/>
    <dgm:cxn modelId="{63CA2DC9-E013-496A-9A56-98CB5751F56A}" type="presParOf" srcId="{D604FF9C-8C68-4CA4-9BCB-63A692629C3C}" destId="{C52D453B-7005-4215-85F8-A3FBB4D19B25}" srcOrd="9" destOrd="0" presId="urn:microsoft.com/office/officeart/2005/8/layout/hierarchy3"/>
    <dgm:cxn modelId="{E61EFDC3-BE0A-4AD4-8F88-71AEE7B5FB5C}" type="presParOf" srcId="{D604FF9C-8C68-4CA4-9BCB-63A692629C3C}" destId="{23797475-C625-4ABC-92B4-9052EFC689DF}" srcOrd="10" destOrd="0" presId="urn:microsoft.com/office/officeart/2005/8/layout/hierarchy3"/>
    <dgm:cxn modelId="{D95BB1E9-DFAF-4BB0-9EE7-782ABC01D7E6}" type="presParOf" srcId="{D604FF9C-8C68-4CA4-9BCB-63A692629C3C}" destId="{F04CB16F-63EF-41C1-987F-843592C6CFFB}" srcOrd="11" destOrd="0" presId="urn:microsoft.com/office/officeart/2005/8/layout/hierarchy3"/>
    <dgm:cxn modelId="{EFE6C19F-3D0C-4619-8091-143673838AF3}" type="presParOf" srcId="{D604FF9C-8C68-4CA4-9BCB-63A692629C3C}" destId="{F34E01CA-EDDD-4ABF-B463-6648C4350C41}" srcOrd="12" destOrd="0" presId="urn:microsoft.com/office/officeart/2005/8/layout/hierarchy3"/>
    <dgm:cxn modelId="{0E04153B-42A2-4413-9377-E889CA0A2CEE}" type="presParOf" srcId="{D604FF9C-8C68-4CA4-9BCB-63A692629C3C}" destId="{39B5B1FB-9A24-4B78-AEEC-9EA5BC7D6B3D}" srcOrd="13" destOrd="0" presId="urn:microsoft.com/office/officeart/2005/8/layout/hierarchy3"/>
    <dgm:cxn modelId="{727BAD8B-695A-4134-AB7C-21E9352BEA76}" type="presParOf" srcId="{D604FF9C-8C68-4CA4-9BCB-63A692629C3C}" destId="{D366B46A-BFD4-4ACF-8A43-6D4266022D8D}" srcOrd="14" destOrd="0" presId="urn:microsoft.com/office/officeart/2005/8/layout/hierarchy3"/>
    <dgm:cxn modelId="{C9F26B2D-CFB9-4BBB-BA06-B585C233BD88}" type="presParOf" srcId="{D604FF9C-8C68-4CA4-9BCB-63A692629C3C}" destId="{CE784495-79C8-4D9E-9C8E-1C8AE3F51A4B}" srcOrd="15" destOrd="0" presId="urn:microsoft.com/office/officeart/2005/8/layout/hierarchy3"/>
    <dgm:cxn modelId="{885A9D26-949C-4ED0-B4DD-D302ACF0C7E8}" type="presParOf" srcId="{D604FF9C-8C68-4CA4-9BCB-63A692629C3C}" destId="{4891021A-0EB7-4424-B94F-405F96EE108F}" srcOrd="16" destOrd="0" presId="urn:microsoft.com/office/officeart/2005/8/layout/hierarchy3"/>
    <dgm:cxn modelId="{6030C7EE-B4DC-4D5F-B7A4-8E796270667A}" type="presParOf" srcId="{D604FF9C-8C68-4CA4-9BCB-63A692629C3C}" destId="{D31D9FB6-ADA8-408A-8ABA-11A9371F6060}" srcOrd="17" destOrd="0" presId="urn:microsoft.com/office/officeart/2005/8/layout/hierarchy3"/>
    <dgm:cxn modelId="{38A9D1A2-9274-4AA5-80D8-C638D7814134}" type="presParOf" srcId="{3DD9B2C6-2E13-491D-9F94-AC5619EE4680}" destId="{0DB1ADAD-EC30-4130-9496-85A0BDA9DEBD}" srcOrd="2" destOrd="0" presId="urn:microsoft.com/office/officeart/2005/8/layout/hierarchy3"/>
    <dgm:cxn modelId="{8BF50E13-3BE2-4744-A176-D5380492C621}" type="presParOf" srcId="{0DB1ADAD-EC30-4130-9496-85A0BDA9DEBD}" destId="{FFA0D160-0D8E-4CF6-8401-36FE661946BE}" srcOrd="0" destOrd="0" presId="urn:microsoft.com/office/officeart/2005/8/layout/hierarchy3"/>
    <dgm:cxn modelId="{6E037924-1619-4555-AA9E-C0E93E81A211}" type="presParOf" srcId="{FFA0D160-0D8E-4CF6-8401-36FE661946BE}" destId="{9D9F388B-E70B-4518-AE23-05250EB4E325}" srcOrd="0" destOrd="0" presId="urn:microsoft.com/office/officeart/2005/8/layout/hierarchy3"/>
    <dgm:cxn modelId="{9F174042-92EE-42D6-8427-B3AAC4596651}" type="presParOf" srcId="{FFA0D160-0D8E-4CF6-8401-36FE661946BE}" destId="{35EF89EF-5A56-450F-8B17-CB4661BCC908}" srcOrd="1" destOrd="0" presId="urn:microsoft.com/office/officeart/2005/8/layout/hierarchy3"/>
    <dgm:cxn modelId="{AE0D0687-E8A1-4EAD-8ADB-2133D4E7107B}" type="presParOf" srcId="{0DB1ADAD-EC30-4130-9496-85A0BDA9DEBD}" destId="{A3748743-08CA-4ABE-BD93-C451B342BC50}" srcOrd="1" destOrd="0" presId="urn:microsoft.com/office/officeart/2005/8/layout/hierarchy3"/>
    <dgm:cxn modelId="{DA866610-20D3-42EF-8E95-7DE60A7FD5CB}" type="presParOf" srcId="{A3748743-08CA-4ABE-BD93-C451B342BC50}" destId="{B01B51AF-95B4-4A69-9832-AE506A456654}" srcOrd="0" destOrd="0" presId="urn:microsoft.com/office/officeart/2005/8/layout/hierarchy3"/>
    <dgm:cxn modelId="{C3BCBC75-64D7-4DE7-98C7-2EEC50DAF38C}" type="presParOf" srcId="{A3748743-08CA-4ABE-BD93-C451B342BC50}" destId="{76D7FFBD-A0E7-4950-BD26-4DF4D8507828}" srcOrd="1" destOrd="0" presId="urn:microsoft.com/office/officeart/2005/8/layout/hierarchy3"/>
    <dgm:cxn modelId="{8EE1DD9E-2948-4628-AC02-91FB60FE4BD8}" type="presParOf" srcId="{A3748743-08CA-4ABE-BD93-C451B342BC50}" destId="{0870A4C7-3ECE-4BA0-980D-BBD56A150B58}" srcOrd="2" destOrd="0" presId="urn:microsoft.com/office/officeart/2005/8/layout/hierarchy3"/>
    <dgm:cxn modelId="{F36923DE-0429-4AB0-B9E9-D183AD1024EA}" type="presParOf" srcId="{A3748743-08CA-4ABE-BD93-C451B342BC50}" destId="{D36148FB-F5D2-46F6-8979-A0145EB1029D}" srcOrd="3" destOrd="0" presId="urn:microsoft.com/office/officeart/2005/8/layout/hierarchy3"/>
    <dgm:cxn modelId="{AFA8E13F-276C-4736-B6ED-8557CF760AE5}" type="presParOf" srcId="{A3748743-08CA-4ABE-BD93-C451B342BC50}" destId="{F89CCEF7-DDBE-471E-9803-C21040594977}" srcOrd="4" destOrd="0" presId="urn:microsoft.com/office/officeart/2005/8/layout/hierarchy3"/>
    <dgm:cxn modelId="{42B9126C-0D14-4CA3-977B-161DE6EDB3C7}" type="presParOf" srcId="{A3748743-08CA-4ABE-BD93-C451B342BC50}" destId="{0CE0013D-68B2-46E1-8AF1-DAB48316D7F2}" srcOrd="5" destOrd="0" presId="urn:microsoft.com/office/officeart/2005/8/layout/hierarchy3"/>
    <dgm:cxn modelId="{C3CCC117-2FE1-4F67-B28F-608350ECDB6C}" type="presParOf" srcId="{A3748743-08CA-4ABE-BD93-C451B342BC50}" destId="{CF66826E-6A94-458B-9786-03E47DF8B90F}" srcOrd="6" destOrd="0" presId="urn:microsoft.com/office/officeart/2005/8/layout/hierarchy3"/>
    <dgm:cxn modelId="{DC1A6CF0-D816-4160-809B-8181BC894413}" type="presParOf" srcId="{A3748743-08CA-4ABE-BD93-C451B342BC50}" destId="{2DABB1C3-5F09-4807-A38C-222AC022A4BA}" srcOrd="7" destOrd="0" presId="urn:microsoft.com/office/officeart/2005/8/layout/hierarchy3"/>
    <dgm:cxn modelId="{7B83F99C-D541-4EEE-91AA-0702E4C18B8E}" type="presParOf" srcId="{A3748743-08CA-4ABE-BD93-C451B342BC50}" destId="{A2345605-3EFE-4154-A8D9-D6F8AC1D79FD}" srcOrd="8" destOrd="0" presId="urn:microsoft.com/office/officeart/2005/8/layout/hierarchy3"/>
    <dgm:cxn modelId="{2A92E132-609A-44BE-B68B-F0872B66CE8A}" type="presParOf" srcId="{A3748743-08CA-4ABE-BD93-C451B342BC50}" destId="{3602EBC7-9CA4-4110-A46C-90979F0700FF}" srcOrd="9" destOrd="0" presId="urn:microsoft.com/office/officeart/2005/8/layout/hierarchy3"/>
    <dgm:cxn modelId="{75195735-9FEA-4B7D-8ED6-E7C0882A7588}" type="presParOf" srcId="{A3748743-08CA-4ABE-BD93-C451B342BC50}" destId="{33106777-5603-457A-BBBD-D08072C08240}" srcOrd="10" destOrd="0" presId="urn:microsoft.com/office/officeart/2005/8/layout/hierarchy3"/>
    <dgm:cxn modelId="{829ACE9C-864E-4AE6-B78B-AF9BCB2B3E1D}" type="presParOf" srcId="{A3748743-08CA-4ABE-BD93-C451B342BC50}" destId="{238C3DA7-6623-497A-9064-32612CF30634}" srcOrd="11" destOrd="0" presId="urn:microsoft.com/office/officeart/2005/8/layout/hierarchy3"/>
    <dgm:cxn modelId="{9FF159C9-69CE-44DB-A9BC-1205F4DEC0DF}" type="presParOf" srcId="{A3748743-08CA-4ABE-BD93-C451B342BC50}" destId="{EF6D5385-0B10-43B7-9A2F-7D7FB0D66C9D}" srcOrd="12" destOrd="0" presId="urn:microsoft.com/office/officeart/2005/8/layout/hierarchy3"/>
    <dgm:cxn modelId="{CFEC3E8E-8DC3-412D-939B-46177A0E18B5}" type="presParOf" srcId="{A3748743-08CA-4ABE-BD93-C451B342BC50}" destId="{AF921846-0B85-4F3F-A635-2497B06E8AC9}" srcOrd="13" destOrd="0" presId="urn:microsoft.com/office/officeart/2005/8/layout/hierarchy3"/>
    <dgm:cxn modelId="{147F1BDE-483E-4135-8C76-660E587A182B}" type="presParOf" srcId="{A3748743-08CA-4ABE-BD93-C451B342BC50}" destId="{1BA6F016-44EA-4FAF-ADB2-9FB6D5FD4345}" srcOrd="14" destOrd="0" presId="urn:microsoft.com/office/officeart/2005/8/layout/hierarchy3"/>
    <dgm:cxn modelId="{C2EAEC42-173A-4C58-91A3-D4E1F56DCA5B}" type="presParOf" srcId="{A3748743-08CA-4ABE-BD93-C451B342BC50}" destId="{6CFC8D0A-0106-4F13-A02F-51D5E6DE3A19}" srcOrd="15" destOrd="0" presId="urn:microsoft.com/office/officeart/2005/8/layout/hierarchy3"/>
    <dgm:cxn modelId="{EF3533BC-7A21-4208-96BF-EE9E3C1F7DF2}" type="presParOf" srcId="{A3748743-08CA-4ABE-BD93-C451B342BC50}" destId="{7F8EB4B6-D9E3-417C-9916-98F8CEDA7BFF}" srcOrd="16" destOrd="0" presId="urn:microsoft.com/office/officeart/2005/8/layout/hierarchy3"/>
    <dgm:cxn modelId="{0D656A59-BE0B-4C96-BE8E-1632D6C00992}" type="presParOf" srcId="{A3748743-08CA-4ABE-BD93-C451B342BC50}" destId="{C36326C1-9018-4CBE-9415-73956E33D9DB}" srcOrd="17" destOrd="0" presId="urn:microsoft.com/office/officeart/2005/8/layout/hierarchy3"/>
    <dgm:cxn modelId="{4023732D-C46D-4B49-8159-8E5B07EA65CE}" type="presParOf" srcId="{3DD9B2C6-2E13-491D-9F94-AC5619EE4680}" destId="{2FB76F6F-F10F-4097-BE15-B23B040CE0C5}" srcOrd="3" destOrd="0" presId="urn:microsoft.com/office/officeart/2005/8/layout/hierarchy3"/>
    <dgm:cxn modelId="{9C06D943-8C91-40F3-8900-A2045FA6E889}" type="presParOf" srcId="{2FB76F6F-F10F-4097-BE15-B23B040CE0C5}" destId="{4B8651CF-1540-4D99-886D-41002F021498}" srcOrd="0" destOrd="0" presId="urn:microsoft.com/office/officeart/2005/8/layout/hierarchy3"/>
    <dgm:cxn modelId="{2FC3EB31-2B1A-4DAD-88DF-8EACEE70B4CC}" type="presParOf" srcId="{4B8651CF-1540-4D99-886D-41002F021498}" destId="{30753464-AA89-41F0-A6DD-1C364A23D994}" srcOrd="0" destOrd="0" presId="urn:microsoft.com/office/officeart/2005/8/layout/hierarchy3"/>
    <dgm:cxn modelId="{0FB363B3-C83D-479E-9C8A-F41D9A2E2E24}" type="presParOf" srcId="{4B8651CF-1540-4D99-886D-41002F021498}" destId="{0D2664C0-02AA-429F-9D2F-B20F66DEF395}" srcOrd="1" destOrd="0" presId="urn:microsoft.com/office/officeart/2005/8/layout/hierarchy3"/>
    <dgm:cxn modelId="{BD353B90-BC97-4FF3-B699-DFD0AFF30C8F}" type="presParOf" srcId="{2FB76F6F-F10F-4097-BE15-B23B040CE0C5}" destId="{4709286E-36B7-4B0F-9604-F92335F3321F}" srcOrd="1" destOrd="0" presId="urn:microsoft.com/office/officeart/2005/8/layout/hierarchy3"/>
    <dgm:cxn modelId="{6621D831-4326-46E2-9C96-C6665F678166}" type="presParOf" srcId="{4709286E-36B7-4B0F-9604-F92335F3321F}" destId="{977BF80C-8D9E-4455-9293-92A921C0A679}" srcOrd="0" destOrd="0" presId="urn:microsoft.com/office/officeart/2005/8/layout/hierarchy3"/>
    <dgm:cxn modelId="{5A76D809-C307-4F57-ADD8-3D7B00FD885B}" type="presParOf" srcId="{4709286E-36B7-4B0F-9604-F92335F3321F}" destId="{FA597AC5-A7BA-48C4-971B-55528A25C929}" srcOrd="1" destOrd="0" presId="urn:microsoft.com/office/officeart/2005/8/layout/hierarchy3"/>
    <dgm:cxn modelId="{8F328B32-3AE1-42AE-A444-6FE6F29E8F06}" type="presParOf" srcId="{4709286E-36B7-4B0F-9604-F92335F3321F}" destId="{0D2F00AE-DBB1-4623-9892-33EFEA152AE0}" srcOrd="2" destOrd="0" presId="urn:microsoft.com/office/officeart/2005/8/layout/hierarchy3"/>
    <dgm:cxn modelId="{96757626-83AA-473D-8833-54D3B6FEA687}" type="presParOf" srcId="{4709286E-36B7-4B0F-9604-F92335F3321F}" destId="{A76BE9CC-EC00-4511-9C1B-0A4D9D0FE1D2}" srcOrd="3" destOrd="0" presId="urn:microsoft.com/office/officeart/2005/8/layout/hierarchy3"/>
    <dgm:cxn modelId="{6C5B97B6-2419-46AA-911D-E6768BC87113}" type="presParOf" srcId="{4709286E-36B7-4B0F-9604-F92335F3321F}" destId="{E5D6C8E1-3B1C-4781-8E3D-4BD85753BA53}" srcOrd="4" destOrd="0" presId="urn:microsoft.com/office/officeart/2005/8/layout/hierarchy3"/>
    <dgm:cxn modelId="{24F43502-E99B-424C-8809-DC948789313E}" type="presParOf" srcId="{4709286E-36B7-4B0F-9604-F92335F3321F}" destId="{C8946E7E-0D93-43EE-A6D4-013BD595E31E}" srcOrd="5" destOrd="0" presId="urn:microsoft.com/office/officeart/2005/8/layout/hierarchy3"/>
    <dgm:cxn modelId="{1522BEA2-9CC8-4BCB-9F6A-315F89E7E252}" type="presParOf" srcId="{4709286E-36B7-4B0F-9604-F92335F3321F}" destId="{773A130B-2921-445A-8622-8FE682EF09B1}" srcOrd="6" destOrd="0" presId="urn:microsoft.com/office/officeart/2005/8/layout/hierarchy3"/>
    <dgm:cxn modelId="{E1A51963-5D94-4E92-BF6D-0B378F313761}" type="presParOf" srcId="{4709286E-36B7-4B0F-9604-F92335F3321F}" destId="{0C07EE21-26B3-47F8-9F17-0F0C8FD27373}" srcOrd="7" destOrd="0" presId="urn:microsoft.com/office/officeart/2005/8/layout/hierarchy3"/>
    <dgm:cxn modelId="{93F8C91B-2371-467A-B437-EC502B57A356}" type="presParOf" srcId="{4709286E-36B7-4B0F-9604-F92335F3321F}" destId="{F4683DD8-81DA-40B9-893B-617A5545D96A}" srcOrd="8" destOrd="0" presId="urn:microsoft.com/office/officeart/2005/8/layout/hierarchy3"/>
    <dgm:cxn modelId="{7E93501C-58E9-4C7A-845C-C2A47F5CE614}" type="presParOf" srcId="{4709286E-36B7-4B0F-9604-F92335F3321F}" destId="{4F8A4D01-5BDD-4394-8B13-955785EB1BB3}" srcOrd="9" destOrd="0" presId="urn:microsoft.com/office/officeart/2005/8/layout/hierarchy3"/>
    <dgm:cxn modelId="{DBE8477C-5DBE-4B97-8D79-C63AA203C8D9}" type="presParOf" srcId="{4709286E-36B7-4B0F-9604-F92335F3321F}" destId="{DF3161B8-77E1-4F05-9AE5-B44437B206B7}" srcOrd="10" destOrd="0" presId="urn:microsoft.com/office/officeart/2005/8/layout/hierarchy3"/>
    <dgm:cxn modelId="{E087651A-1D82-42DC-A54D-A0E8F6EB223B}" type="presParOf" srcId="{4709286E-36B7-4B0F-9604-F92335F3321F}" destId="{C2367F73-18F4-4A8D-98F2-7904C15C559F}" srcOrd="11" destOrd="0" presId="urn:microsoft.com/office/officeart/2005/8/layout/hierarchy3"/>
    <dgm:cxn modelId="{779297E8-A05C-44A7-8BC8-1FB6365F94BA}" type="presParOf" srcId="{4709286E-36B7-4B0F-9604-F92335F3321F}" destId="{55A0A7FA-3FD5-4DCB-9DB7-DC2B94B67169}" srcOrd="12" destOrd="0" presId="urn:microsoft.com/office/officeart/2005/8/layout/hierarchy3"/>
    <dgm:cxn modelId="{44D7635B-30B9-486D-88C2-1586FCF3A1BB}" type="presParOf" srcId="{4709286E-36B7-4B0F-9604-F92335F3321F}" destId="{A991F5D8-AF69-48B4-9FF6-B821784A44D1}" srcOrd="13" destOrd="0" presId="urn:microsoft.com/office/officeart/2005/8/layout/hierarchy3"/>
    <dgm:cxn modelId="{BDB6874B-8C83-45FE-B00C-A3C6DAC02A59}" type="presParOf" srcId="{4709286E-36B7-4B0F-9604-F92335F3321F}" destId="{E5E953EC-592E-4CB0-B0E9-FD68820C10D9}" srcOrd="14" destOrd="0" presId="urn:microsoft.com/office/officeart/2005/8/layout/hierarchy3"/>
    <dgm:cxn modelId="{F0E2CF8F-2FB9-461E-A8BD-B79E15111B85}" type="presParOf" srcId="{4709286E-36B7-4B0F-9604-F92335F3321F}" destId="{4B55D934-4A0B-4BC4-9E3C-0231EE0FC7CD}" srcOrd="15" destOrd="0" presId="urn:microsoft.com/office/officeart/2005/8/layout/hierarchy3"/>
    <dgm:cxn modelId="{24DD6B6F-8BC0-455F-AC92-742F246E2C24}" type="presParOf" srcId="{4709286E-36B7-4B0F-9604-F92335F3321F}" destId="{231E64B1-8640-4E70-A92C-28CDD9737C15}" srcOrd="16" destOrd="0" presId="urn:microsoft.com/office/officeart/2005/8/layout/hierarchy3"/>
    <dgm:cxn modelId="{86255399-027E-4464-8102-DE822B05F0D7}" type="presParOf" srcId="{4709286E-36B7-4B0F-9604-F92335F3321F}" destId="{458DAD33-F66E-4A4F-8159-3E8944E9CADE}" srcOrd="1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0945C-DDC9-4F7D-8BB2-EE4C541B931F}">
      <dsp:nvSpPr>
        <dsp:cNvPr id="0" name=""/>
        <dsp:cNvSpPr/>
      </dsp:nvSpPr>
      <dsp:spPr>
        <a:xfrm>
          <a:off x="1456906" y="1716"/>
          <a:ext cx="1119113" cy="55955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IPUMS </a:t>
          </a:r>
          <a:r>
            <a:rPr lang="en-US" sz="1700" kern="1200" dirty="0"/>
            <a:t>Time Use</a:t>
          </a:r>
        </a:p>
      </dsp:txBody>
      <dsp:txXfrm>
        <a:off x="1473295" y="18105"/>
        <a:ext cx="1086335" cy="526778"/>
      </dsp:txXfrm>
    </dsp:sp>
    <dsp:sp modelId="{3085B5C5-7C37-4510-AFC0-CDAFD40F5BA6}">
      <dsp:nvSpPr>
        <dsp:cNvPr id="0" name=""/>
        <dsp:cNvSpPr/>
      </dsp:nvSpPr>
      <dsp:spPr>
        <a:xfrm>
          <a:off x="1568817" y="561272"/>
          <a:ext cx="111911" cy="419667"/>
        </a:xfrm>
        <a:custGeom>
          <a:avLst/>
          <a:gdLst/>
          <a:ahLst/>
          <a:cxnLst/>
          <a:rect l="0" t="0" r="0" b="0"/>
          <a:pathLst>
            <a:path>
              <a:moveTo>
                <a:pt x="0" y="0"/>
              </a:moveTo>
              <a:lnTo>
                <a:pt x="0" y="419667"/>
              </a:lnTo>
              <a:lnTo>
                <a:pt x="111911" y="4196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030F60-E155-4E54-899D-B444D0DD36C4}">
      <dsp:nvSpPr>
        <dsp:cNvPr id="0" name=""/>
        <dsp:cNvSpPr/>
      </dsp:nvSpPr>
      <dsp:spPr>
        <a:xfrm>
          <a:off x="1680729" y="701161"/>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Geographical Scope</a:t>
          </a:r>
        </a:p>
      </dsp:txBody>
      <dsp:txXfrm>
        <a:off x="1697118" y="717550"/>
        <a:ext cx="862512" cy="526778"/>
      </dsp:txXfrm>
    </dsp:sp>
    <dsp:sp modelId="{EE24FC68-B44F-4728-A11B-1F717BCFDD18}">
      <dsp:nvSpPr>
        <dsp:cNvPr id="0" name=""/>
        <dsp:cNvSpPr/>
      </dsp:nvSpPr>
      <dsp:spPr>
        <a:xfrm>
          <a:off x="1568817" y="561272"/>
          <a:ext cx="111911" cy="1119113"/>
        </a:xfrm>
        <a:custGeom>
          <a:avLst/>
          <a:gdLst/>
          <a:ahLst/>
          <a:cxnLst/>
          <a:rect l="0" t="0" r="0" b="0"/>
          <a:pathLst>
            <a:path>
              <a:moveTo>
                <a:pt x="0" y="0"/>
              </a:moveTo>
              <a:lnTo>
                <a:pt x="0" y="1119113"/>
              </a:lnTo>
              <a:lnTo>
                <a:pt x="111911" y="11191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1427CC-599A-4A21-912C-68CB7EC7391B}">
      <dsp:nvSpPr>
        <dsp:cNvPr id="0" name=""/>
        <dsp:cNvSpPr/>
      </dsp:nvSpPr>
      <dsp:spPr>
        <a:xfrm>
          <a:off x="1680729" y="1400607"/>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Temporal Coverage</a:t>
          </a:r>
        </a:p>
      </dsp:txBody>
      <dsp:txXfrm>
        <a:off x="1697118" y="1416996"/>
        <a:ext cx="862512" cy="526778"/>
      </dsp:txXfrm>
    </dsp:sp>
    <dsp:sp modelId="{B0A72878-D774-4BC7-A940-898A6645C1A4}">
      <dsp:nvSpPr>
        <dsp:cNvPr id="0" name=""/>
        <dsp:cNvSpPr/>
      </dsp:nvSpPr>
      <dsp:spPr>
        <a:xfrm>
          <a:off x="1568817" y="561272"/>
          <a:ext cx="111911" cy="1818558"/>
        </a:xfrm>
        <a:custGeom>
          <a:avLst/>
          <a:gdLst/>
          <a:ahLst/>
          <a:cxnLst/>
          <a:rect l="0" t="0" r="0" b="0"/>
          <a:pathLst>
            <a:path>
              <a:moveTo>
                <a:pt x="0" y="0"/>
              </a:moveTo>
              <a:lnTo>
                <a:pt x="0" y="1818558"/>
              </a:lnTo>
              <a:lnTo>
                <a:pt x="111911" y="1818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FF6D03-2628-4763-85AF-0DDD2E286B39}">
      <dsp:nvSpPr>
        <dsp:cNvPr id="0" name=""/>
        <dsp:cNvSpPr/>
      </dsp:nvSpPr>
      <dsp:spPr>
        <a:xfrm>
          <a:off x="1680729" y="2100053"/>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Number of Countries</a:t>
          </a:r>
        </a:p>
      </dsp:txBody>
      <dsp:txXfrm>
        <a:off x="1697118" y="2116442"/>
        <a:ext cx="862512" cy="526778"/>
      </dsp:txXfrm>
    </dsp:sp>
    <dsp:sp modelId="{46862488-920F-4CBD-905B-19405EC9B336}">
      <dsp:nvSpPr>
        <dsp:cNvPr id="0" name=""/>
        <dsp:cNvSpPr/>
      </dsp:nvSpPr>
      <dsp:spPr>
        <a:xfrm>
          <a:off x="1568817" y="561272"/>
          <a:ext cx="111911" cy="2518004"/>
        </a:xfrm>
        <a:custGeom>
          <a:avLst/>
          <a:gdLst/>
          <a:ahLst/>
          <a:cxnLst/>
          <a:rect l="0" t="0" r="0" b="0"/>
          <a:pathLst>
            <a:path>
              <a:moveTo>
                <a:pt x="0" y="0"/>
              </a:moveTo>
              <a:lnTo>
                <a:pt x="0" y="2518004"/>
              </a:lnTo>
              <a:lnTo>
                <a:pt x="111911" y="25180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E58DD-9766-452F-9366-FE33836E71B1}">
      <dsp:nvSpPr>
        <dsp:cNvPr id="0" name=""/>
        <dsp:cNvSpPr/>
      </dsp:nvSpPr>
      <dsp:spPr>
        <a:xfrm>
          <a:off x="1680729" y="2799498"/>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Household Coverage</a:t>
          </a:r>
        </a:p>
      </dsp:txBody>
      <dsp:txXfrm>
        <a:off x="1697118" y="2815887"/>
        <a:ext cx="862512" cy="526778"/>
      </dsp:txXfrm>
    </dsp:sp>
    <dsp:sp modelId="{11E1B085-1DBA-4526-A17B-601D497675C1}">
      <dsp:nvSpPr>
        <dsp:cNvPr id="0" name=""/>
        <dsp:cNvSpPr/>
      </dsp:nvSpPr>
      <dsp:spPr>
        <a:xfrm>
          <a:off x="1568817" y="561272"/>
          <a:ext cx="111911" cy="3217450"/>
        </a:xfrm>
        <a:custGeom>
          <a:avLst/>
          <a:gdLst/>
          <a:ahLst/>
          <a:cxnLst/>
          <a:rect l="0" t="0" r="0" b="0"/>
          <a:pathLst>
            <a:path>
              <a:moveTo>
                <a:pt x="0" y="0"/>
              </a:moveTo>
              <a:lnTo>
                <a:pt x="0" y="3217450"/>
              </a:lnTo>
              <a:lnTo>
                <a:pt x="111911" y="32174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A04932-821D-49AA-BA4B-C22BCD304F3C}">
      <dsp:nvSpPr>
        <dsp:cNvPr id="0" name=""/>
        <dsp:cNvSpPr/>
      </dsp:nvSpPr>
      <dsp:spPr>
        <a:xfrm>
          <a:off x="1680729" y="3498944"/>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Number of Diary Days</a:t>
          </a:r>
        </a:p>
      </dsp:txBody>
      <dsp:txXfrm>
        <a:off x="1697118" y="3515333"/>
        <a:ext cx="862512" cy="526778"/>
      </dsp:txXfrm>
    </dsp:sp>
    <dsp:sp modelId="{1DD0EE0D-E370-478C-B438-0505AE96157E}">
      <dsp:nvSpPr>
        <dsp:cNvPr id="0" name=""/>
        <dsp:cNvSpPr/>
      </dsp:nvSpPr>
      <dsp:spPr>
        <a:xfrm>
          <a:off x="1568817" y="561272"/>
          <a:ext cx="111911" cy="3916895"/>
        </a:xfrm>
        <a:custGeom>
          <a:avLst/>
          <a:gdLst/>
          <a:ahLst/>
          <a:cxnLst/>
          <a:rect l="0" t="0" r="0" b="0"/>
          <a:pathLst>
            <a:path>
              <a:moveTo>
                <a:pt x="0" y="0"/>
              </a:moveTo>
              <a:lnTo>
                <a:pt x="0" y="3916895"/>
              </a:lnTo>
              <a:lnTo>
                <a:pt x="111911" y="3916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25231-7114-443F-A169-E5F1C026EB66}">
      <dsp:nvSpPr>
        <dsp:cNvPr id="0" name=""/>
        <dsp:cNvSpPr/>
      </dsp:nvSpPr>
      <dsp:spPr>
        <a:xfrm>
          <a:off x="1680729" y="4198390"/>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Number of Activity Codes</a:t>
          </a:r>
        </a:p>
      </dsp:txBody>
      <dsp:txXfrm>
        <a:off x="1697118" y="4214779"/>
        <a:ext cx="862512" cy="526778"/>
      </dsp:txXfrm>
    </dsp:sp>
    <dsp:sp modelId="{BF7BCB50-F7FD-4C78-9685-BA28125C7D6C}">
      <dsp:nvSpPr>
        <dsp:cNvPr id="0" name=""/>
        <dsp:cNvSpPr/>
      </dsp:nvSpPr>
      <dsp:spPr>
        <a:xfrm>
          <a:off x="1568817" y="561272"/>
          <a:ext cx="111911" cy="4616341"/>
        </a:xfrm>
        <a:custGeom>
          <a:avLst/>
          <a:gdLst/>
          <a:ahLst/>
          <a:cxnLst/>
          <a:rect l="0" t="0" r="0" b="0"/>
          <a:pathLst>
            <a:path>
              <a:moveTo>
                <a:pt x="0" y="0"/>
              </a:moveTo>
              <a:lnTo>
                <a:pt x="0" y="4616341"/>
              </a:lnTo>
              <a:lnTo>
                <a:pt x="111911" y="46163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CB247-C070-42D1-8790-019B299EC2E3}">
      <dsp:nvSpPr>
        <dsp:cNvPr id="0" name=""/>
        <dsp:cNvSpPr/>
      </dsp:nvSpPr>
      <dsp:spPr>
        <a:xfrm>
          <a:off x="1680729" y="4897835"/>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Multitasking</a:t>
          </a:r>
        </a:p>
      </dsp:txBody>
      <dsp:txXfrm>
        <a:off x="1697118" y="4914224"/>
        <a:ext cx="862512" cy="526778"/>
      </dsp:txXfrm>
    </dsp:sp>
    <dsp:sp modelId="{AC269078-DA0E-472F-BFA5-2871EF448AD0}">
      <dsp:nvSpPr>
        <dsp:cNvPr id="0" name=""/>
        <dsp:cNvSpPr/>
      </dsp:nvSpPr>
      <dsp:spPr>
        <a:xfrm>
          <a:off x="1568817" y="561272"/>
          <a:ext cx="111911" cy="5315787"/>
        </a:xfrm>
        <a:custGeom>
          <a:avLst/>
          <a:gdLst/>
          <a:ahLst/>
          <a:cxnLst/>
          <a:rect l="0" t="0" r="0" b="0"/>
          <a:pathLst>
            <a:path>
              <a:moveTo>
                <a:pt x="0" y="0"/>
              </a:moveTo>
              <a:lnTo>
                <a:pt x="0" y="5315787"/>
              </a:lnTo>
              <a:lnTo>
                <a:pt x="111911" y="5315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02C6F8-1533-4BC3-90A2-28A582BFA9BF}">
      <dsp:nvSpPr>
        <dsp:cNvPr id="0" name=""/>
        <dsp:cNvSpPr/>
      </dsp:nvSpPr>
      <dsp:spPr>
        <a:xfrm>
          <a:off x="1680729" y="5597281"/>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Additional Diary Features</a:t>
          </a:r>
        </a:p>
      </dsp:txBody>
      <dsp:txXfrm>
        <a:off x="1697118" y="5613670"/>
        <a:ext cx="862512" cy="526778"/>
      </dsp:txXfrm>
    </dsp:sp>
    <dsp:sp modelId="{48057256-167D-4EF3-99E6-CAC5280BCB4F}">
      <dsp:nvSpPr>
        <dsp:cNvPr id="0" name=""/>
        <dsp:cNvSpPr/>
      </dsp:nvSpPr>
      <dsp:spPr>
        <a:xfrm>
          <a:off x="1568817" y="561272"/>
          <a:ext cx="111911" cy="6015232"/>
        </a:xfrm>
        <a:custGeom>
          <a:avLst/>
          <a:gdLst/>
          <a:ahLst/>
          <a:cxnLst/>
          <a:rect l="0" t="0" r="0" b="0"/>
          <a:pathLst>
            <a:path>
              <a:moveTo>
                <a:pt x="0" y="0"/>
              </a:moveTo>
              <a:lnTo>
                <a:pt x="0" y="6015232"/>
              </a:lnTo>
              <a:lnTo>
                <a:pt x="111911" y="60152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9941DC-8AB7-45B0-BF01-CB04167B5371}">
      <dsp:nvSpPr>
        <dsp:cNvPr id="0" name=""/>
        <dsp:cNvSpPr/>
      </dsp:nvSpPr>
      <dsp:spPr>
        <a:xfrm>
          <a:off x="1680729" y="6296727"/>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Additional Survey Features</a:t>
          </a:r>
        </a:p>
      </dsp:txBody>
      <dsp:txXfrm>
        <a:off x="1697118" y="6313116"/>
        <a:ext cx="862512" cy="526778"/>
      </dsp:txXfrm>
    </dsp:sp>
    <dsp:sp modelId="{7E1C6522-C69F-42CE-BE93-DE9D074511E4}">
      <dsp:nvSpPr>
        <dsp:cNvPr id="0" name=""/>
        <dsp:cNvSpPr/>
      </dsp:nvSpPr>
      <dsp:spPr>
        <a:xfrm>
          <a:off x="2855797" y="1716"/>
          <a:ext cx="1119113" cy="55955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MTUS-X</a:t>
          </a:r>
        </a:p>
      </dsp:txBody>
      <dsp:txXfrm>
        <a:off x="2872186" y="18105"/>
        <a:ext cx="1086335" cy="526778"/>
      </dsp:txXfrm>
    </dsp:sp>
    <dsp:sp modelId="{905A8E4C-DC7E-42C9-91CD-5C58F545FD77}">
      <dsp:nvSpPr>
        <dsp:cNvPr id="0" name=""/>
        <dsp:cNvSpPr/>
      </dsp:nvSpPr>
      <dsp:spPr>
        <a:xfrm>
          <a:off x="2967709" y="561272"/>
          <a:ext cx="111911" cy="419667"/>
        </a:xfrm>
        <a:custGeom>
          <a:avLst/>
          <a:gdLst/>
          <a:ahLst/>
          <a:cxnLst/>
          <a:rect l="0" t="0" r="0" b="0"/>
          <a:pathLst>
            <a:path>
              <a:moveTo>
                <a:pt x="0" y="0"/>
              </a:moveTo>
              <a:lnTo>
                <a:pt x="0" y="419667"/>
              </a:lnTo>
              <a:lnTo>
                <a:pt x="111911" y="4196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E538BF-53BE-4BF2-9A54-34D218EE232C}">
      <dsp:nvSpPr>
        <dsp:cNvPr id="0" name=""/>
        <dsp:cNvSpPr/>
      </dsp:nvSpPr>
      <dsp:spPr>
        <a:xfrm>
          <a:off x="3079620" y="701161"/>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International data</a:t>
          </a:r>
        </a:p>
      </dsp:txBody>
      <dsp:txXfrm>
        <a:off x="3096009" y="717550"/>
        <a:ext cx="862512" cy="526778"/>
      </dsp:txXfrm>
    </dsp:sp>
    <dsp:sp modelId="{2CB8538E-02DD-4747-9B25-A523D563D5B8}">
      <dsp:nvSpPr>
        <dsp:cNvPr id="0" name=""/>
        <dsp:cNvSpPr/>
      </dsp:nvSpPr>
      <dsp:spPr>
        <a:xfrm>
          <a:off x="2967709" y="561272"/>
          <a:ext cx="111911" cy="1119113"/>
        </a:xfrm>
        <a:custGeom>
          <a:avLst/>
          <a:gdLst/>
          <a:ahLst/>
          <a:cxnLst/>
          <a:rect l="0" t="0" r="0" b="0"/>
          <a:pathLst>
            <a:path>
              <a:moveTo>
                <a:pt x="0" y="0"/>
              </a:moveTo>
              <a:lnTo>
                <a:pt x="0" y="1119113"/>
              </a:lnTo>
              <a:lnTo>
                <a:pt x="111911" y="11191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BAFF5F-D7CF-461C-8657-BD65F3EF132C}">
      <dsp:nvSpPr>
        <dsp:cNvPr id="0" name=""/>
        <dsp:cNvSpPr/>
      </dsp:nvSpPr>
      <dsp:spPr>
        <a:xfrm>
          <a:off x="3079620" y="1400607"/>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1965-present</a:t>
          </a:r>
        </a:p>
      </dsp:txBody>
      <dsp:txXfrm>
        <a:off x="3096009" y="1416996"/>
        <a:ext cx="862512" cy="526778"/>
      </dsp:txXfrm>
    </dsp:sp>
    <dsp:sp modelId="{FFEFC4C0-F127-4CA4-A42A-194525CBEF7C}">
      <dsp:nvSpPr>
        <dsp:cNvPr id="0" name=""/>
        <dsp:cNvSpPr/>
      </dsp:nvSpPr>
      <dsp:spPr>
        <a:xfrm>
          <a:off x="2967709" y="561272"/>
          <a:ext cx="111911" cy="1818558"/>
        </a:xfrm>
        <a:custGeom>
          <a:avLst/>
          <a:gdLst/>
          <a:ahLst/>
          <a:cxnLst/>
          <a:rect l="0" t="0" r="0" b="0"/>
          <a:pathLst>
            <a:path>
              <a:moveTo>
                <a:pt x="0" y="0"/>
              </a:moveTo>
              <a:lnTo>
                <a:pt x="0" y="1818558"/>
              </a:lnTo>
              <a:lnTo>
                <a:pt x="111911" y="1818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9D4BE8-5FDB-45EA-97DC-8D4137C34F26}">
      <dsp:nvSpPr>
        <dsp:cNvPr id="0" name=""/>
        <dsp:cNvSpPr/>
      </dsp:nvSpPr>
      <dsp:spPr>
        <a:xfrm>
          <a:off x="3079620" y="2100053"/>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12 (with plans to add more)</a:t>
          </a:r>
        </a:p>
      </dsp:txBody>
      <dsp:txXfrm>
        <a:off x="3096009" y="2116442"/>
        <a:ext cx="862512" cy="526778"/>
      </dsp:txXfrm>
    </dsp:sp>
    <dsp:sp modelId="{71F83B1E-1ECB-4A75-8CC4-2B2B3F7DD04F}">
      <dsp:nvSpPr>
        <dsp:cNvPr id="0" name=""/>
        <dsp:cNvSpPr/>
      </dsp:nvSpPr>
      <dsp:spPr>
        <a:xfrm>
          <a:off x="2967709" y="561272"/>
          <a:ext cx="111911" cy="2518004"/>
        </a:xfrm>
        <a:custGeom>
          <a:avLst/>
          <a:gdLst/>
          <a:ahLst/>
          <a:cxnLst/>
          <a:rect l="0" t="0" r="0" b="0"/>
          <a:pathLst>
            <a:path>
              <a:moveTo>
                <a:pt x="0" y="0"/>
              </a:moveTo>
              <a:lnTo>
                <a:pt x="0" y="2518004"/>
              </a:lnTo>
              <a:lnTo>
                <a:pt x="111911" y="25180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20025C-8458-404D-BFAE-49F569C0B913}">
      <dsp:nvSpPr>
        <dsp:cNvPr id="0" name=""/>
        <dsp:cNvSpPr/>
      </dsp:nvSpPr>
      <dsp:spPr>
        <a:xfrm>
          <a:off x="3079620" y="2799498"/>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Varies: Individuals, Couples &amp; Households</a:t>
          </a:r>
        </a:p>
      </dsp:txBody>
      <dsp:txXfrm>
        <a:off x="3096009" y="2815887"/>
        <a:ext cx="862512" cy="526778"/>
      </dsp:txXfrm>
    </dsp:sp>
    <dsp:sp modelId="{26110367-6467-4A3F-B8A0-D5376A226B84}">
      <dsp:nvSpPr>
        <dsp:cNvPr id="0" name=""/>
        <dsp:cNvSpPr/>
      </dsp:nvSpPr>
      <dsp:spPr>
        <a:xfrm>
          <a:off x="2967709" y="561272"/>
          <a:ext cx="111911" cy="3217450"/>
        </a:xfrm>
        <a:custGeom>
          <a:avLst/>
          <a:gdLst/>
          <a:ahLst/>
          <a:cxnLst/>
          <a:rect l="0" t="0" r="0" b="0"/>
          <a:pathLst>
            <a:path>
              <a:moveTo>
                <a:pt x="0" y="0"/>
              </a:moveTo>
              <a:lnTo>
                <a:pt x="0" y="3217450"/>
              </a:lnTo>
              <a:lnTo>
                <a:pt x="111911" y="32174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D453B-7005-4215-85F8-A3FBB4D19B25}">
      <dsp:nvSpPr>
        <dsp:cNvPr id="0" name=""/>
        <dsp:cNvSpPr/>
      </dsp:nvSpPr>
      <dsp:spPr>
        <a:xfrm>
          <a:off x="3079620" y="3498944"/>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Varies: One to </a:t>
          </a:r>
        </a:p>
        <a:p>
          <a:pPr marL="0" lvl="0" indent="0" algn="ctr" defTabSz="400050">
            <a:lnSpc>
              <a:spcPct val="90000"/>
            </a:lnSpc>
            <a:spcBef>
              <a:spcPct val="0"/>
            </a:spcBef>
            <a:spcAft>
              <a:spcPct val="35000"/>
            </a:spcAft>
            <a:buNone/>
          </a:pPr>
          <a:r>
            <a:rPr lang="en-US" sz="900" kern="1200" dirty="0"/>
            <a:t>Multiple</a:t>
          </a:r>
        </a:p>
      </dsp:txBody>
      <dsp:txXfrm>
        <a:off x="3096009" y="3515333"/>
        <a:ext cx="862512" cy="526778"/>
      </dsp:txXfrm>
    </dsp:sp>
    <dsp:sp modelId="{23797475-C625-4ABC-92B4-9052EFC689DF}">
      <dsp:nvSpPr>
        <dsp:cNvPr id="0" name=""/>
        <dsp:cNvSpPr/>
      </dsp:nvSpPr>
      <dsp:spPr>
        <a:xfrm>
          <a:off x="2967709" y="561272"/>
          <a:ext cx="111911" cy="3916895"/>
        </a:xfrm>
        <a:custGeom>
          <a:avLst/>
          <a:gdLst/>
          <a:ahLst/>
          <a:cxnLst/>
          <a:rect l="0" t="0" r="0" b="0"/>
          <a:pathLst>
            <a:path>
              <a:moveTo>
                <a:pt x="0" y="0"/>
              </a:moveTo>
              <a:lnTo>
                <a:pt x="0" y="3916895"/>
              </a:lnTo>
              <a:lnTo>
                <a:pt x="111911" y="3916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4CB16F-63EF-41C1-987F-843592C6CFFB}">
      <dsp:nvSpPr>
        <dsp:cNvPr id="0" name=""/>
        <dsp:cNvSpPr/>
      </dsp:nvSpPr>
      <dsp:spPr>
        <a:xfrm>
          <a:off x="3079620" y="4198390"/>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69 </a:t>
          </a:r>
        </a:p>
      </dsp:txBody>
      <dsp:txXfrm>
        <a:off x="3096009" y="4214779"/>
        <a:ext cx="862512" cy="526778"/>
      </dsp:txXfrm>
    </dsp:sp>
    <dsp:sp modelId="{F34E01CA-EDDD-4ABF-B463-6648C4350C41}">
      <dsp:nvSpPr>
        <dsp:cNvPr id="0" name=""/>
        <dsp:cNvSpPr/>
      </dsp:nvSpPr>
      <dsp:spPr>
        <a:xfrm>
          <a:off x="2967709" y="561272"/>
          <a:ext cx="111911" cy="4616341"/>
        </a:xfrm>
        <a:custGeom>
          <a:avLst/>
          <a:gdLst/>
          <a:ahLst/>
          <a:cxnLst/>
          <a:rect l="0" t="0" r="0" b="0"/>
          <a:pathLst>
            <a:path>
              <a:moveTo>
                <a:pt x="0" y="0"/>
              </a:moveTo>
              <a:lnTo>
                <a:pt x="0" y="4616341"/>
              </a:lnTo>
              <a:lnTo>
                <a:pt x="111911" y="46163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B5B1FB-9A24-4B78-AEEC-9EA5BC7D6B3D}">
      <dsp:nvSpPr>
        <dsp:cNvPr id="0" name=""/>
        <dsp:cNvSpPr/>
      </dsp:nvSpPr>
      <dsp:spPr>
        <a:xfrm>
          <a:off x="3079620" y="4897835"/>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Varies: Limited to Detailed</a:t>
          </a:r>
        </a:p>
      </dsp:txBody>
      <dsp:txXfrm>
        <a:off x="3096009" y="4914224"/>
        <a:ext cx="862512" cy="526778"/>
      </dsp:txXfrm>
    </dsp:sp>
    <dsp:sp modelId="{D366B46A-BFD4-4ACF-8A43-6D4266022D8D}">
      <dsp:nvSpPr>
        <dsp:cNvPr id="0" name=""/>
        <dsp:cNvSpPr/>
      </dsp:nvSpPr>
      <dsp:spPr>
        <a:xfrm>
          <a:off x="2967709" y="561272"/>
          <a:ext cx="111911" cy="5315787"/>
        </a:xfrm>
        <a:custGeom>
          <a:avLst/>
          <a:gdLst/>
          <a:ahLst/>
          <a:cxnLst/>
          <a:rect l="0" t="0" r="0" b="0"/>
          <a:pathLst>
            <a:path>
              <a:moveTo>
                <a:pt x="0" y="0"/>
              </a:moveTo>
              <a:lnTo>
                <a:pt x="0" y="5315787"/>
              </a:lnTo>
              <a:lnTo>
                <a:pt x="111911" y="5315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784495-79C8-4D9E-9C8E-1C8AE3F51A4B}">
      <dsp:nvSpPr>
        <dsp:cNvPr id="0" name=""/>
        <dsp:cNvSpPr/>
      </dsp:nvSpPr>
      <dsp:spPr>
        <a:xfrm>
          <a:off x="3079620" y="5597281"/>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Use of Devices</a:t>
          </a:r>
        </a:p>
      </dsp:txBody>
      <dsp:txXfrm>
        <a:off x="3096009" y="5613670"/>
        <a:ext cx="862512" cy="526778"/>
      </dsp:txXfrm>
    </dsp:sp>
    <dsp:sp modelId="{4891021A-0EB7-4424-B94F-405F96EE108F}">
      <dsp:nvSpPr>
        <dsp:cNvPr id="0" name=""/>
        <dsp:cNvSpPr/>
      </dsp:nvSpPr>
      <dsp:spPr>
        <a:xfrm>
          <a:off x="2967709" y="561272"/>
          <a:ext cx="111911" cy="6015232"/>
        </a:xfrm>
        <a:custGeom>
          <a:avLst/>
          <a:gdLst/>
          <a:ahLst/>
          <a:cxnLst/>
          <a:rect l="0" t="0" r="0" b="0"/>
          <a:pathLst>
            <a:path>
              <a:moveTo>
                <a:pt x="0" y="0"/>
              </a:moveTo>
              <a:lnTo>
                <a:pt x="0" y="6015232"/>
              </a:lnTo>
              <a:lnTo>
                <a:pt x="111911" y="60152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1D9FB6-ADA8-408A-8ABA-11A9371F6060}">
      <dsp:nvSpPr>
        <dsp:cNvPr id="0" name=""/>
        <dsp:cNvSpPr/>
      </dsp:nvSpPr>
      <dsp:spPr>
        <a:xfrm>
          <a:off x="3079620" y="6296727"/>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Health, Time Pressure</a:t>
          </a:r>
        </a:p>
      </dsp:txBody>
      <dsp:txXfrm>
        <a:off x="3096009" y="6313116"/>
        <a:ext cx="862512" cy="526778"/>
      </dsp:txXfrm>
    </dsp:sp>
    <dsp:sp modelId="{9D9F388B-E70B-4518-AE23-05250EB4E325}">
      <dsp:nvSpPr>
        <dsp:cNvPr id="0" name=""/>
        <dsp:cNvSpPr/>
      </dsp:nvSpPr>
      <dsp:spPr>
        <a:xfrm>
          <a:off x="4254689" y="1716"/>
          <a:ext cx="1119113" cy="55955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AHTUS-X</a:t>
          </a:r>
        </a:p>
      </dsp:txBody>
      <dsp:txXfrm>
        <a:off x="4271078" y="18105"/>
        <a:ext cx="1086335" cy="526778"/>
      </dsp:txXfrm>
    </dsp:sp>
    <dsp:sp modelId="{B01B51AF-95B4-4A69-9832-AE506A456654}">
      <dsp:nvSpPr>
        <dsp:cNvPr id="0" name=""/>
        <dsp:cNvSpPr/>
      </dsp:nvSpPr>
      <dsp:spPr>
        <a:xfrm>
          <a:off x="4366600" y="561272"/>
          <a:ext cx="111911" cy="419667"/>
        </a:xfrm>
        <a:custGeom>
          <a:avLst/>
          <a:gdLst/>
          <a:ahLst/>
          <a:cxnLst/>
          <a:rect l="0" t="0" r="0" b="0"/>
          <a:pathLst>
            <a:path>
              <a:moveTo>
                <a:pt x="0" y="0"/>
              </a:moveTo>
              <a:lnTo>
                <a:pt x="0" y="419667"/>
              </a:lnTo>
              <a:lnTo>
                <a:pt x="111911" y="4196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D7FFBD-A0E7-4950-BD26-4DF4D8507828}">
      <dsp:nvSpPr>
        <dsp:cNvPr id="0" name=""/>
        <dsp:cNvSpPr/>
      </dsp:nvSpPr>
      <dsp:spPr>
        <a:xfrm>
          <a:off x="4478511" y="701161"/>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Historical - Present US data</a:t>
          </a:r>
        </a:p>
      </dsp:txBody>
      <dsp:txXfrm>
        <a:off x="4494900" y="717550"/>
        <a:ext cx="862512" cy="526778"/>
      </dsp:txXfrm>
    </dsp:sp>
    <dsp:sp modelId="{0870A4C7-3ECE-4BA0-980D-BBD56A150B58}">
      <dsp:nvSpPr>
        <dsp:cNvPr id="0" name=""/>
        <dsp:cNvSpPr/>
      </dsp:nvSpPr>
      <dsp:spPr>
        <a:xfrm>
          <a:off x="4366600" y="561272"/>
          <a:ext cx="111911" cy="1119113"/>
        </a:xfrm>
        <a:custGeom>
          <a:avLst/>
          <a:gdLst/>
          <a:ahLst/>
          <a:cxnLst/>
          <a:rect l="0" t="0" r="0" b="0"/>
          <a:pathLst>
            <a:path>
              <a:moveTo>
                <a:pt x="0" y="0"/>
              </a:moveTo>
              <a:lnTo>
                <a:pt x="0" y="1119113"/>
              </a:lnTo>
              <a:lnTo>
                <a:pt x="111911" y="11191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6148FB-F5D2-46F6-8979-A0145EB1029D}">
      <dsp:nvSpPr>
        <dsp:cNvPr id="0" name=""/>
        <dsp:cNvSpPr/>
      </dsp:nvSpPr>
      <dsp:spPr>
        <a:xfrm>
          <a:off x="4478511" y="1400607"/>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1965-present</a:t>
          </a:r>
        </a:p>
      </dsp:txBody>
      <dsp:txXfrm>
        <a:off x="4494900" y="1416996"/>
        <a:ext cx="862512" cy="526778"/>
      </dsp:txXfrm>
    </dsp:sp>
    <dsp:sp modelId="{F89CCEF7-DDBE-471E-9803-C21040594977}">
      <dsp:nvSpPr>
        <dsp:cNvPr id="0" name=""/>
        <dsp:cNvSpPr/>
      </dsp:nvSpPr>
      <dsp:spPr>
        <a:xfrm>
          <a:off x="4366600" y="561272"/>
          <a:ext cx="111911" cy="1818558"/>
        </a:xfrm>
        <a:custGeom>
          <a:avLst/>
          <a:gdLst/>
          <a:ahLst/>
          <a:cxnLst/>
          <a:rect l="0" t="0" r="0" b="0"/>
          <a:pathLst>
            <a:path>
              <a:moveTo>
                <a:pt x="0" y="0"/>
              </a:moveTo>
              <a:lnTo>
                <a:pt x="0" y="1818558"/>
              </a:lnTo>
              <a:lnTo>
                <a:pt x="111911" y="1818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0013D-68B2-46E1-8AF1-DAB48316D7F2}">
      <dsp:nvSpPr>
        <dsp:cNvPr id="0" name=""/>
        <dsp:cNvSpPr/>
      </dsp:nvSpPr>
      <dsp:spPr>
        <a:xfrm>
          <a:off x="4478511" y="2100053"/>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1 (US)</a:t>
          </a:r>
        </a:p>
      </dsp:txBody>
      <dsp:txXfrm>
        <a:off x="4494900" y="2116442"/>
        <a:ext cx="862512" cy="526778"/>
      </dsp:txXfrm>
    </dsp:sp>
    <dsp:sp modelId="{CF66826E-6A94-458B-9786-03E47DF8B90F}">
      <dsp:nvSpPr>
        <dsp:cNvPr id="0" name=""/>
        <dsp:cNvSpPr/>
      </dsp:nvSpPr>
      <dsp:spPr>
        <a:xfrm>
          <a:off x="4366600" y="561272"/>
          <a:ext cx="111911" cy="2518004"/>
        </a:xfrm>
        <a:custGeom>
          <a:avLst/>
          <a:gdLst/>
          <a:ahLst/>
          <a:cxnLst/>
          <a:rect l="0" t="0" r="0" b="0"/>
          <a:pathLst>
            <a:path>
              <a:moveTo>
                <a:pt x="0" y="0"/>
              </a:moveTo>
              <a:lnTo>
                <a:pt x="0" y="2518004"/>
              </a:lnTo>
              <a:lnTo>
                <a:pt x="111911" y="25180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ABB1C3-5F09-4807-A38C-222AC022A4BA}">
      <dsp:nvSpPr>
        <dsp:cNvPr id="0" name=""/>
        <dsp:cNvSpPr/>
      </dsp:nvSpPr>
      <dsp:spPr>
        <a:xfrm>
          <a:off x="4478511" y="2799498"/>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Varies: Individuals &amp; Couples</a:t>
          </a:r>
        </a:p>
      </dsp:txBody>
      <dsp:txXfrm>
        <a:off x="4494900" y="2815887"/>
        <a:ext cx="862512" cy="526778"/>
      </dsp:txXfrm>
    </dsp:sp>
    <dsp:sp modelId="{A2345605-3EFE-4154-A8D9-D6F8AC1D79FD}">
      <dsp:nvSpPr>
        <dsp:cNvPr id="0" name=""/>
        <dsp:cNvSpPr/>
      </dsp:nvSpPr>
      <dsp:spPr>
        <a:xfrm>
          <a:off x="4366600" y="561272"/>
          <a:ext cx="111911" cy="3217450"/>
        </a:xfrm>
        <a:custGeom>
          <a:avLst/>
          <a:gdLst/>
          <a:ahLst/>
          <a:cxnLst/>
          <a:rect l="0" t="0" r="0" b="0"/>
          <a:pathLst>
            <a:path>
              <a:moveTo>
                <a:pt x="0" y="0"/>
              </a:moveTo>
              <a:lnTo>
                <a:pt x="0" y="3217450"/>
              </a:lnTo>
              <a:lnTo>
                <a:pt x="111911" y="32174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2EBC7-9CA4-4110-A46C-90979F0700FF}">
      <dsp:nvSpPr>
        <dsp:cNvPr id="0" name=""/>
        <dsp:cNvSpPr/>
      </dsp:nvSpPr>
      <dsp:spPr>
        <a:xfrm>
          <a:off x="4478511" y="3498944"/>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Varies: One to </a:t>
          </a:r>
        </a:p>
        <a:p>
          <a:pPr marL="0" lvl="0" indent="0" algn="ctr" defTabSz="400050">
            <a:lnSpc>
              <a:spcPct val="90000"/>
            </a:lnSpc>
            <a:spcBef>
              <a:spcPct val="0"/>
            </a:spcBef>
            <a:spcAft>
              <a:spcPct val="35000"/>
            </a:spcAft>
            <a:buNone/>
          </a:pPr>
          <a:r>
            <a:rPr lang="en-US" sz="900" kern="1200" dirty="0"/>
            <a:t>Multiple</a:t>
          </a:r>
        </a:p>
      </dsp:txBody>
      <dsp:txXfrm>
        <a:off x="4494900" y="3515333"/>
        <a:ext cx="862512" cy="526778"/>
      </dsp:txXfrm>
    </dsp:sp>
    <dsp:sp modelId="{33106777-5603-457A-BBBD-D08072C08240}">
      <dsp:nvSpPr>
        <dsp:cNvPr id="0" name=""/>
        <dsp:cNvSpPr/>
      </dsp:nvSpPr>
      <dsp:spPr>
        <a:xfrm>
          <a:off x="4366600" y="561272"/>
          <a:ext cx="111911" cy="3916895"/>
        </a:xfrm>
        <a:custGeom>
          <a:avLst/>
          <a:gdLst/>
          <a:ahLst/>
          <a:cxnLst/>
          <a:rect l="0" t="0" r="0" b="0"/>
          <a:pathLst>
            <a:path>
              <a:moveTo>
                <a:pt x="0" y="0"/>
              </a:moveTo>
              <a:lnTo>
                <a:pt x="0" y="3916895"/>
              </a:lnTo>
              <a:lnTo>
                <a:pt x="111911" y="3916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8C3DA7-6623-497A-9064-32612CF30634}">
      <dsp:nvSpPr>
        <dsp:cNvPr id="0" name=""/>
        <dsp:cNvSpPr/>
      </dsp:nvSpPr>
      <dsp:spPr>
        <a:xfrm>
          <a:off x="4478511" y="4198390"/>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98</a:t>
          </a:r>
        </a:p>
      </dsp:txBody>
      <dsp:txXfrm>
        <a:off x="4494900" y="4214779"/>
        <a:ext cx="862512" cy="526778"/>
      </dsp:txXfrm>
    </dsp:sp>
    <dsp:sp modelId="{EF6D5385-0B10-43B7-9A2F-7D7FB0D66C9D}">
      <dsp:nvSpPr>
        <dsp:cNvPr id="0" name=""/>
        <dsp:cNvSpPr/>
      </dsp:nvSpPr>
      <dsp:spPr>
        <a:xfrm>
          <a:off x="4366600" y="561272"/>
          <a:ext cx="111911" cy="4616341"/>
        </a:xfrm>
        <a:custGeom>
          <a:avLst/>
          <a:gdLst/>
          <a:ahLst/>
          <a:cxnLst/>
          <a:rect l="0" t="0" r="0" b="0"/>
          <a:pathLst>
            <a:path>
              <a:moveTo>
                <a:pt x="0" y="0"/>
              </a:moveTo>
              <a:lnTo>
                <a:pt x="0" y="4616341"/>
              </a:lnTo>
              <a:lnTo>
                <a:pt x="111911" y="46163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21846-0B85-4F3F-A635-2497B06E8AC9}">
      <dsp:nvSpPr>
        <dsp:cNvPr id="0" name=""/>
        <dsp:cNvSpPr/>
      </dsp:nvSpPr>
      <dsp:spPr>
        <a:xfrm>
          <a:off x="4478511" y="4897835"/>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Varies: Limited to Detailed</a:t>
          </a:r>
        </a:p>
      </dsp:txBody>
      <dsp:txXfrm>
        <a:off x="4494900" y="4914224"/>
        <a:ext cx="862512" cy="526778"/>
      </dsp:txXfrm>
    </dsp:sp>
    <dsp:sp modelId="{1BA6F016-44EA-4FAF-ADB2-9FB6D5FD4345}">
      <dsp:nvSpPr>
        <dsp:cNvPr id="0" name=""/>
        <dsp:cNvSpPr/>
      </dsp:nvSpPr>
      <dsp:spPr>
        <a:xfrm>
          <a:off x="4366600" y="561272"/>
          <a:ext cx="111911" cy="5315787"/>
        </a:xfrm>
        <a:custGeom>
          <a:avLst/>
          <a:gdLst/>
          <a:ahLst/>
          <a:cxnLst/>
          <a:rect l="0" t="0" r="0" b="0"/>
          <a:pathLst>
            <a:path>
              <a:moveTo>
                <a:pt x="0" y="0"/>
              </a:moveTo>
              <a:lnTo>
                <a:pt x="0" y="5315787"/>
              </a:lnTo>
              <a:lnTo>
                <a:pt x="111911" y="5315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FC8D0A-0106-4F13-A02F-51D5E6DE3A19}">
      <dsp:nvSpPr>
        <dsp:cNvPr id="0" name=""/>
        <dsp:cNvSpPr/>
      </dsp:nvSpPr>
      <dsp:spPr>
        <a:xfrm>
          <a:off x="4478511" y="5597281"/>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a:t>
          </a:r>
        </a:p>
      </dsp:txBody>
      <dsp:txXfrm>
        <a:off x="4494900" y="5613670"/>
        <a:ext cx="862512" cy="526778"/>
      </dsp:txXfrm>
    </dsp:sp>
    <dsp:sp modelId="{7F8EB4B6-D9E3-417C-9916-98F8CEDA7BFF}">
      <dsp:nvSpPr>
        <dsp:cNvPr id="0" name=""/>
        <dsp:cNvSpPr/>
      </dsp:nvSpPr>
      <dsp:spPr>
        <a:xfrm>
          <a:off x="4366600" y="561272"/>
          <a:ext cx="111911" cy="6015232"/>
        </a:xfrm>
        <a:custGeom>
          <a:avLst/>
          <a:gdLst/>
          <a:ahLst/>
          <a:cxnLst/>
          <a:rect l="0" t="0" r="0" b="0"/>
          <a:pathLst>
            <a:path>
              <a:moveTo>
                <a:pt x="0" y="0"/>
              </a:moveTo>
              <a:lnTo>
                <a:pt x="0" y="6015232"/>
              </a:lnTo>
              <a:lnTo>
                <a:pt x="111911" y="60152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6326C1-9018-4CBE-9415-73956E33D9DB}">
      <dsp:nvSpPr>
        <dsp:cNvPr id="0" name=""/>
        <dsp:cNvSpPr/>
      </dsp:nvSpPr>
      <dsp:spPr>
        <a:xfrm>
          <a:off x="4478511" y="6296727"/>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a:t>
          </a:r>
        </a:p>
      </dsp:txBody>
      <dsp:txXfrm>
        <a:off x="4494900" y="6313116"/>
        <a:ext cx="862512" cy="526778"/>
      </dsp:txXfrm>
    </dsp:sp>
    <dsp:sp modelId="{30753464-AA89-41F0-A6DD-1C364A23D994}">
      <dsp:nvSpPr>
        <dsp:cNvPr id="0" name=""/>
        <dsp:cNvSpPr/>
      </dsp:nvSpPr>
      <dsp:spPr>
        <a:xfrm>
          <a:off x="5653580" y="1716"/>
          <a:ext cx="1119113" cy="55955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ATUS-X</a:t>
          </a:r>
        </a:p>
      </dsp:txBody>
      <dsp:txXfrm>
        <a:off x="5669969" y="18105"/>
        <a:ext cx="1086335" cy="526778"/>
      </dsp:txXfrm>
    </dsp:sp>
    <dsp:sp modelId="{977BF80C-8D9E-4455-9293-92A921C0A679}">
      <dsp:nvSpPr>
        <dsp:cNvPr id="0" name=""/>
        <dsp:cNvSpPr/>
      </dsp:nvSpPr>
      <dsp:spPr>
        <a:xfrm>
          <a:off x="5765491" y="561272"/>
          <a:ext cx="111911" cy="419667"/>
        </a:xfrm>
        <a:custGeom>
          <a:avLst/>
          <a:gdLst/>
          <a:ahLst/>
          <a:cxnLst/>
          <a:rect l="0" t="0" r="0" b="0"/>
          <a:pathLst>
            <a:path>
              <a:moveTo>
                <a:pt x="0" y="0"/>
              </a:moveTo>
              <a:lnTo>
                <a:pt x="0" y="419667"/>
              </a:lnTo>
              <a:lnTo>
                <a:pt x="111911" y="4196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597AC5-A7BA-48C4-971B-55528A25C929}">
      <dsp:nvSpPr>
        <dsp:cNvPr id="0" name=""/>
        <dsp:cNvSpPr/>
      </dsp:nvSpPr>
      <dsp:spPr>
        <a:xfrm>
          <a:off x="5877403" y="701161"/>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US data </a:t>
          </a:r>
        </a:p>
      </dsp:txBody>
      <dsp:txXfrm>
        <a:off x="5893792" y="717550"/>
        <a:ext cx="862512" cy="526778"/>
      </dsp:txXfrm>
    </dsp:sp>
    <dsp:sp modelId="{0D2F00AE-DBB1-4623-9892-33EFEA152AE0}">
      <dsp:nvSpPr>
        <dsp:cNvPr id="0" name=""/>
        <dsp:cNvSpPr/>
      </dsp:nvSpPr>
      <dsp:spPr>
        <a:xfrm>
          <a:off x="5765491" y="561272"/>
          <a:ext cx="111911" cy="1119113"/>
        </a:xfrm>
        <a:custGeom>
          <a:avLst/>
          <a:gdLst/>
          <a:ahLst/>
          <a:cxnLst/>
          <a:rect l="0" t="0" r="0" b="0"/>
          <a:pathLst>
            <a:path>
              <a:moveTo>
                <a:pt x="0" y="0"/>
              </a:moveTo>
              <a:lnTo>
                <a:pt x="0" y="1119113"/>
              </a:lnTo>
              <a:lnTo>
                <a:pt x="111911" y="11191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6BE9CC-EC00-4511-9C1B-0A4D9D0FE1D2}">
      <dsp:nvSpPr>
        <dsp:cNvPr id="0" name=""/>
        <dsp:cNvSpPr/>
      </dsp:nvSpPr>
      <dsp:spPr>
        <a:xfrm>
          <a:off x="5877403" y="1400607"/>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2003-present</a:t>
          </a:r>
        </a:p>
      </dsp:txBody>
      <dsp:txXfrm>
        <a:off x="5893792" y="1416996"/>
        <a:ext cx="862512" cy="526778"/>
      </dsp:txXfrm>
    </dsp:sp>
    <dsp:sp modelId="{E5D6C8E1-3B1C-4781-8E3D-4BD85753BA53}">
      <dsp:nvSpPr>
        <dsp:cNvPr id="0" name=""/>
        <dsp:cNvSpPr/>
      </dsp:nvSpPr>
      <dsp:spPr>
        <a:xfrm>
          <a:off x="5765491" y="561272"/>
          <a:ext cx="111911" cy="1818558"/>
        </a:xfrm>
        <a:custGeom>
          <a:avLst/>
          <a:gdLst/>
          <a:ahLst/>
          <a:cxnLst/>
          <a:rect l="0" t="0" r="0" b="0"/>
          <a:pathLst>
            <a:path>
              <a:moveTo>
                <a:pt x="0" y="0"/>
              </a:moveTo>
              <a:lnTo>
                <a:pt x="0" y="1818558"/>
              </a:lnTo>
              <a:lnTo>
                <a:pt x="111911" y="1818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946E7E-0D93-43EE-A6D4-013BD595E31E}">
      <dsp:nvSpPr>
        <dsp:cNvPr id="0" name=""/>
        <dsp:cNvSpPr/>
      </dsp:nvSpPr>
      <dsp:spPr>
        <a:xfrm>
          <a:off x="5877403" y="2100053"/>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1 (US)</a:t>
          </a:r>
        </a:p>
      </dsp:txBody>
      <dsp:txXfrm>
        <a:off x="5893792" y="2116442"/>
        <a:ext cx="862512" cy="526778"/>
      </dsp:txXfrm>
    </dsp:sp>
    <dsp:sp modelId="{773A130B-2921-445A-8622-8FE682EF09B1}">
      <dsp:nvSpPr>
        <dsp:cNvPr id="0" name=""/>
        <dsp:cNvSpPr/>
      </dsp:nvSpPr>
      <dsp:spPr>
        <a:xfrm>
          <a:off x="5765491" y="561272"/>
          <a:ext cx="111911" cy="2518004"/>
        </a:xfrm>
        <a:custGeom>
          <a:avLst/>
          <a:gdLst/>
          <a:ahLst/>
          <a:cxnLst/>
          <a:rect l="0" t="0" r="0" b="0"/>
          <a:pathLst>
            <a:path>
              <a:moveTo>
                <a:pt x="0" y="0"/>
              </a:moveTo>
              <a:lnTo>
                <a:pt x="0" y="2518004"/>
              </a:lnTo>
              <a:lnTo>
                <a:pt x="111911" y="25180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07EE21-26B3-47F8-9F17-0F0C8FD27373}">
      <dsp:nvSpPr>
        <dsp:cNvPr id="0" name=""/>
        <dsp:cNvSpPr/>
      </dsp:nvSpPr>
      <dsp:spPr>
        <a:xfrm>
          <a:off x="5877403" y="2799498"/>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One Respondent Per Household</a:t>
          </a:r>
        </a:p>
      </dsp:txBody>
      <dsp:txXfrm>
        <a:off x="5893792" y="2815887"/>
        <a:ext cx="862512" cy="526778"/>
      </dsp:txXfrm>
    </dsp:sp>
    <dsp:sp modelId="{F4683DD8-81DA-40B9-893B-617A5545D96A}">
      <dsp:nvSpPr>
        <dsp:cNvPr id="0" name=""/>
        <dsp:cNvSpPr/>
      </dsp:nvSpPr>
      <dsp:spPr>
        <a:xfrm>
          <a:off x="5765491" y="561272"/>
          <a:ext cx="111911" cy="3217450"/>
        </a:xfrm>
        <a:custGeom>
          <a:avLst/>
          <a:gdLst/>
          <a:ahLst/>
          <a:cxnLst/>
          <a:rect l="0" t="0" r="0" b="0"/>
          <a:pathLst>
            <a:path>
              <a:moveTo>
                <a:pt x="0" y="0"/>
              </a:moveTo>
              <a:lnTo>
                <a:pt x="0" y="3217450"/>
              </a:lnTo>
              <a:lnTo>
                <a:pt x="111911" y="32174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8A4D01-5BDD-4394-8B13-955785EB1BB3}">
      <dsp:nvSpPr>
        <dsp:cNvPr id="0" name=""/>
        <dsp:cNvSpPr/>
      </dsp:nvSpPr>
      <dsp:spPr>
        <a:xfrm>
          <a:off x="5877403" y="3498944"/>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One</a:t>
          </a:r>
        </a:p>
      </dsp:txBody>
      <dsp:txXfrm>
        <a:off x="5893792" y="3515333"/>
        <a:ext cx="862512" cy="526778"/>
      </dsp:txXfrm>
    </dsp:sp>
    <dsp:sp modelId="{DF3161B8-77E1-4F05-9AE5-B44437B206B7}">
      <dsp:nvSpPr>
        <dsp:cNvPr id="0" name=""/>
        <dsp:cNvSpPr/>
      </dsp:nvSpPr>
      <dsp:spPr>
        <a:xfrm>
          <a:off x="5765491" y="561272"/>
          <a:ext cx="111911" cy="3916895"/>
        </a:xfrm>
        <a:custGeom>
          <a:avLst/>
          <a:gdLst/>
          <a:ahLst/>
          <a:cxnLst/>
          <a:rect l="0" t="0" r="0" b="0"/>
          <a:pathLst>
            <a:path>
              <a:moveTo>
                <a:pt x="0" y="0"/>
              </a:moveTo>
              <a:lnTo>
                <a:pt x="0" y="3916895"/>
              </a:lnTo>
              <a:lnTo>
                <a:pt x="111911" y="3916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367F73-18F4-4A8D-98F2-7904C15C559F}">
      <dsp:nvSpPr>
        <dsp:cNvPr id="0" name=""/>
        <dsp:cNvSpPr/>
      </dsp:nvSpPr>
      <dsp:spPr>
        <a:xfrm>
          <a:off x="5877403" y="4198390"/>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400+</a:t>
          </a:r>
        </a:p>
      </dsp:txBody>
      <dsp:txXfrm>
        <a:off x="5893792" y="4214779"/>
        <a:ext cx="862512" cy="526778"/>
      </dsp:txXfrm>
    </dsp:sp>
    <dsp:sp modelId="{55A0A7FA-3FD5-4DCB-9DB7-DC2B94B67169}">
      <dsp:nvSpPr>
        <dsp:cNvPr id="0" name=""/>
        <dsp:cNvSpPr/>
      </dsp:nvSpPr>
      <dsp:spPr>
        <a:xfrm>
          <a:off x="5765491" y="561272"/>
          <a:ext cx="111911" cy="4616341"/>
        </a:xfrm>
        <a:custGeom>
          <a:avLst/>
          <a:gdLst/>
          <a:ahLst/>
          <a:cxnLst/>
          <a:rect l="0" t="0" r="0" b="0"/>
          <a:pathLst>
            <a:path>
              <a:moveTo>
                <a:pt x="0" y="0"/>
              </a:moveTo>
              <a:lnTo>
                <a:pt x="0" y="4616341"/>
              </a:lnTo>
              <a:lnTo>
                <a:pt x="111911" y="46163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1F5D8-AF69-48B4-9FF6-B821784A44D1}">
      <dsp:nvSpPr>
        <dsp:cNvPr id="0" name=""/>
        <dsp:cNvSpPr/>
      </dsp:nvSpPr>
      <dsp:spPr>
        <a:xfrm>
          <a:off x="5877403" y="4897835"/>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Limited</a:t>
          </a:r>
        </a:p>
      </dsp:txBody>
      <dsp:txXfrm>
        <a:off x="5893792" y="4914224"/>
        <a:ext cx="862512" cy="526778"/>
      </dsp:txXfrm>
    </dsp:sp>
    <dsp:sp modelId="{E5E953EC-592E-4CB0-B0E9-FD68820C10D9}">
      <dsp:nvSpPr>
        <dsp:cNvPr id="0" name=""/>
        <dsp:cNvSpPr/>
      </dsp:nvSpPr>
      <dsp:spPr>
        <a:xfrm>
          <a:off x="5765491" y="561272"/>
          <a:ext cx="111911" cy="5315787"/>
        </a:xfrm>
        <a:custGeom>
          <a:avLst/>
          <a:gdLst/>
          <a:ahLst/>
          <a:cxnLst/>
          <a:rect l="0" t="0" r="0" b="0"/>
          <a:pathLst>
            <a:path>
              <a:moveTo>
                <a:pt x="0" y="0"/>
              </a:moveTo>
              <a:lnTo>
                <a:pt x="0" y="5315787"/>
              </a:lnTo>
              <a:lnTo>
                <a:pt x="111911" y="5315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55D934-4A0B-4BC4-9E3C-0231EE0FC7CD}">
      <dsp:nvSpPr>
        <dsp:cNvPr id="0" name=""/>
        <dsp:cNvSpPr/>
      </dsp:nvSpPr>
      <dsp:spPr>
        <a:xfrm>
          <a:off x="5877403" y="5597281"/>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Momentary Affect; METS</a:t>
          </a:r>
        </a:p>
      </dsp:txBody>
      <dsp:txXfrm>
        <a:off x="5893792" y="5613670"/>
        <a:ext cx="862512" cy="526778"/>
      </dsp:txXfrm>
    </dsp:sp>
    <dsp:sp modelId="{231E64B1-8640-4E70-A92C-28CDD9737C15}">
      <dsp:nvSpPr>
        <dsp:cNvPr id="0" name=""/>
        <dsp:cNvSpPr/>
      </dsp:nvSpPr>
      <dsp:spPr>
        <a:xfrm>
          <a:off x="5765491" y="561272"/>
          <a:ext cx="111911" cy="6015232"/>
        </a:xfrm>
        <a:custGeom>
          <a:avLst/>
          <a:gdLst/>
          <a:ahLst/>
          <a:cxnLst/>
          <a:rect l="0" t="0" r="0" b="0"/>
          <a:pathLst>
            <a:path>
              <a:moveTo>
                <a:pt x="0" y="0"/>
              </a:moveTo>
              <a:lnTo>
                <a:pt x="0" y="6015232"/>
              </a:lnTo>
              <a:lnTo>
                <a:pt x="111911" y="60152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DAD33-F66E-4A4F-8159-3E8944E9CADE}">
      <dsp:nvSpPr>
        <dsp:cNvPr id="0" name=""/>
        <dsp:cNvSpPr/>
      </dsp:nvSpPr>
      <dsp:spPr>
        <a:xfrm>
          <a:off x="5877403" y="6296727"/>
          <a:ext cx="895290" cy="55955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Health, Life Satisfaction, Poverty</a:t>
          </a:r>
        </a:p>
      </dsp:txBody>
      <dsp:txXfrm>
        <a:off x="5893792" y="6313116"/>
        <a:ext cx="862512" cy="5267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97CF984-734C-4DC9-8F34-7ADEA6093FC1}" type="datetimeFigureOut">
              <a:rPr lang="en-US" smtClean="0"/>
              <a:t>8/6/2019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7DAFBE-DD9E-48DA-B20C-98887170458E}" type="slidenum">
              <a:rPr lang="en-US" smtClean="0"/>
              <a:t>‹#›</a:t>
            </a:fld>
            <a:endParaRPr lang="en-US"/>
          </a:p>
        </p:txBody>
      </p:sp>
    </p:spTree>
    <p:extLst>
      <p:ext uri="{BB962C8B-B14F-4D97-AF65-F5344CB8AC3E}">
        <p14:creationId xmlns:p14="http://schemas.microsoft.com/office/powerpoint/2010/main" val="2073252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tusdata.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everyone to sign in with</a:t>
            </a:r>
            <a:r>
              <a:rPr lang="en-US" baseline="0" dirty="0"/>
              <a:t> email so we can send presentation &amp; links to exercises &amp; evaluation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1</a:t>
            </a:fld>
            <a:endParaRPr lang="en-US"/>
          </a:p>
        </p:txBody>
      </p:sp>
    </p:spTree>
    <p:extLst>
      <p:ext uri="{BB962C8B-B14F-4D97-AF65-F5344CB8AC3E}">
        <p14:creationId xmlns:p14="http://schemas.microsoft.com/office/powerpoint/2010/main" val="181544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Variables collected in CPS are indicated _CPS8</a:t>
            </a:r>
          </a:p>
          <a:p>
            <a:r>
              <a:rPr lang="en-US" dirty="0"/>
              <a:t>Click in the variable to see the information displayed.</a:t>
            </a:r>
          </a:p>
          <a:p>
            <a:pPr marL="171450" indent="-171450">
              <a:buFontTx/>
              <a:buChar char="-"/>
            </a:pPr>
            <a:r>
              <a:rPr lang="en-US" dirty="0" err="1"/>
              <a:t>Descrption</a:t>
            </a:r>
            <a:endParaRPr lang="en-US" dirty="0"/>
          </a:p>
          <a:p>
            <a:pPr marL="171450" indent="-171450">
              <a:buFontTx/>
              <a:buChar char="-"/>
            </a:pPr>
            <a:r>
              <a:rPr lang="en-US" dirty="0"/>
              <a:t>Comparability</a:t>
            </a:r>
          </a:p>
          <a:p>
            <a:pPr marL="171450" indent="-171450">
              <a:buFontTx/>
              <a:buChar char="-"/>
            </a:pPr>
            <a:r>
              <a:rPr lang="en-US" dirty="0"/>
              <a:t>Universe</a:t>
            </a:r>
          </a:p>
          <a:p>
            <a:pPr marL="171450" indent="-171450">
              <a:buFontTx/>
              <a:buChar char="-"/>
            </a:pPr>
            <a:r>
              <a:rPr lang="en-US" dirty="0"/>
              <a:t>Code, frequencies, by respondents</a:t>
            </a:r>
          </a:p>
        </p:txBody>
      </p:sp>
      <p:sp>
        <p:nvSpPr>
          <p:cNvPr id="4" name="Slide Number Placeholder 3"/>
          <p:cNvSpPr>
            <a:spLocks noGrp="1"/>
          </p:cNvSpPr>
          <p:nvPr>
            <p:ph type="sldNum" sz="quarter" idx="10"/>
          </p:nvPr>
        </p:nvSpPr>
        <p:spPr/>
        <p:txBody>
          <a:bodyPr/>
          <a:lstStyle/>
          <a:p>
            <a:fld id="{761AA856-A9C9-4EE6-B2B5-369787C240F1}" type="slidenum">
              <a:rPr lang="en-US" smtClean="0"/>
              <a:t>16</a:t>
            </a:fld>
            <a:endParaRPr lang="en-US"/>
          </a:p>
        </p:txBody>
      </p:sp>
    </p:spTree>
    <p:extLst>
      <p:ext uri="{BB962C8B-B14F-4D97-AF65-F5344CB8AC3E}">
        <p14:creationId xmlns:p14="http://schemas.microsoft.com/office/powerpoint/2010/main" val="1762542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18</a:t>
            </a:fld>
            <a:endParaRPr lang="en-US"/>
          </a:p>
        </p:txBody>
      </p:sp>
    </p:spTree>
    <p:extLst>
      <p:ext uri="{BB962C8B-B14F-4D97-AF65-F5344CB8AC3E}">
        <p14:creationId xmlns:p14="http://schemas.microsoft.com/office/powerpoint/2010/main" val="345401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 American Heritage Time Use Study, a database of harmonized historical national time-diary samples collected over six decades, includes harmonized background, activity, location, mode of transport and who else was present variables. </a:t>
            </a:r>
          </a:p>
          <a:p>
            <a:pPr lvl="1"/>
            <a:r>
              <a:rPr lang="en-US" dirty="0"/>
              <a:t>First released in October 2015 </a:t>
            </a:r>
          </a:p>
          <a:p>
            <a:pPr lvl="1"/>
            <a:r>
              <a:rPr lang="en-US" dirty="0"/>
              <a:t>Data included:</a:t>
            </a:r>
          </a:p>
          <a:p>
            <a:pPr lvl="2"/>
            <a:r>
              <a:rPr lang="en-US" dirty="0"/>
              <a:t>1965-1966 The Multinational Comparative Time-Budget Research Project</a:t>
            </a:r>
          </a:p>
          <a:p>
            <a:pPr lvl="2"/>
            <a:r>
              <a:rPr lang="en-US" dirty="0"/>
              <a:t>1975 American's Use of Time: Time Use in Economic and Social Accounts</a:t>
            </a:r>
          </a:p>
          <a:p>
            <a:pPr lvl="2"/>
            <a:r>
              <a:rPr lang="en-US" dirty="0"/>
              <a:t>1985 American's Use of Time Project</a:t>
            </a:r>
          </a:p>
          <a:p>
            <a:pPr lvl="2"/>
            <a:r>
              <a:rPr lang="en-US" dirty="0"/>
              <a:t>1992-1994 National Human Activity Pattern Survey</a:t>
            </a:r>
          </a:p>
          <a:p>
            <a:pPr lvl="2"/>
            <a:r>
              <a:rPr lang="en-US" dirty="0"/>
              <a:t>1998-2001 Family Interaction, Social Capital, and Trends in Time Use Study and National Survey of Parents</a:t>
            </a:r>
          </a:p>
          <a:p>
            <a:pPr lvl="2"/>
            <a:r>
              <a:rPr lang="en-US" dirty="0"/>
              <a:t>American Time Use Survey 2003-2012</a:t>
            </a:r>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19</a:t>
            </a:fld>
            <a:endParaRPr lang="en-US"/>
          </a:p>
        </p:txBody>
      </p:sp>
    </p:spTree>
    <p:extLst>
      <p:ext uri="{BB962C8B-B14F-4D97-AF65-F5344CB8AC3E}">
        <p14:creationId xmlns:p14="http://schemas.microsoft.com/office/powerpoint/2010/main" val="1827794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Multinational Time use Study  Extract Builder (MTUS-X)</a:t>
            </a:r>
          </a:p>
          <a:p>
            <a:r>
              <a:rPr lang="en-US" dirty="0"/>
              <a:t>International data on time use available in partnership with the Centre for Time Use Research, UCL</a:t>
            </a:r>
          </a:p>
          <a:p>
            <a:r>
              <a:rPr lang="en-US" dirty="0"/>
              <a:t>Useful for comparative policy research across western European nations at the moment</a:t>
            </a:r>
          </a:p>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22</a:t>
            </a:fld>
            <a:endParaRPr lang="en-US"/>
          </a:p>
        </p:txBody>
      </p:sp>
    </p:spTree>
    <p:extLst>
      <p:ext uri="{BB962C8B-B14F-4D97-AF65-F5344CB8AC3E}">
        <p14:creationId xmlns:p14="http://schemas.microsoft.com/office/powerpoint/2010/main" val="172921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Topics covered: contracts, confidentiality, translations, limitations</a:t>
            </a:r>
            <a:r>
              <a:rPr lang="en-GB" baseline="0" dirty="0"/>
              <a:t> to dissemination</a:t>
            </a:r>
            <a:endParaRPr lang="en-GB" dirty="0"/>
          </a:p>
        </p:txBody>
      </p:sp>
      <p:sp>
        <p:nvSpPr>
          <p:cNvPr id="4" name="Slide Number Placeholder 3"/>
          <p:cNvSpPr>
            <a:spLocks noGrp="1"/>
          </p:cNvSpPr>
          <p:nvPr>
            <p:ph type="sldNum" sz="quarter" idx="10"/>
          </p:nvPr>
        </p:nvSpPr>
        <p:spPr/>
        <p:txBody>
          <a:bodyPr/>
          <a:lstStyle/>
          <a:p>
            <a:fld id="{BF7DAFBE-DD9E-48DA-B20C-98887170458E}" type="slidenum">
              <a:rPr lang="en-US" smtClean="0"/>
              <a:t>23</a:t>
            </a:fld>
            <a:endParaRPr lang="en-US"/>
          </a:p>
        </p:txBody>
      </p:sp>
    </p:spTree>
    <p:extLst>
      <p:ext uri="{BB962C8B-B14F-4D97-AF65-F5344CB8AC3E}">
        <p14:creationId xmlns:p14="http://schemas.microsoft.com/office/powerpoint/2010/main" val="1762071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24</a:t>
            </a:fld>
            <a:endParaRPr lang="en-US"/>
          </a:p>
        </p:txBody>
      </p:sp>
    </p:spTree>
    <p:extLst>
      <p:ext uri="{BB962C8B-B14F-4D97-AF65-F5344CB8AC3E}">
        <p14:creationId xmlns:p14="http://schemas.microsoft.com/office/powerpoint/2010/main" val="3443308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a:t>
            </a:r>
            <a:r>
              <a:rPr lang="en-US" baseline="0" dirty="0"/>
              <a:t> focus of part 2 is to:</a:t>
            </a:r>
          </a:p>
          <a:p>
            <a:pPr marL="640594" lvl="1" indent="-174708">
              <a:buFont typeface="Arial" panose="020B0604020202020204" pitchFamily="34" charset="0"/>
              <a:buChar char="•"/>
            </a:pPr>
            <a:r>
              <a:rPr lang="en-US" baseline="0" dirty="0"/>
              <a:t>Provide an overview of the assumptions and applications of time use </a:t>
            </a:r>
            <a:r>
              <a:rPr lang="en-US" baseline="0" dirty="0" err="1"/>
              <a:t>reseach</a:t>
            </a:r>
            <a:endParaRPr lang="en-US" baseline="0" dirty="0"/>
          </a:p>
          <a:p>
            <a:pPr marL="640594" lvl="1" indent="-174708">
              <a:buFont typeface="Arial" panose="020B0604020202020204" pitchFamily="34" charset="0"/>
              <a:buChar char="•"/>
            </a:pPr>
            <a:r>
              <a:rPr lang="en-US" baseline="0" dirty="0"/>
              <a:t>Provide information about the meaning and construction of time use variables</a:t>
            </a:r>
          </a:p>
          <a:p>
            <a:pPr marL="640594" lvl="1" indent="-174708">
              <a:buFont typeface="Arial" panose="020B0604020202020204" pitchFamily="34" charset="0"/>
              <a:buChar char="•"/>
            </a:pPr>
            <a:r>
              <a:rPr lang="en-US" baseline="0" dirty="0"/>
              <a:t>Provide an overview of the differences across the ATUS-X, AHTUS-X, and MTUS-X designed to help you, the researcher, determine the appropriateness of each of the three archives for your specific research topic</a:t>
            </a:r>
          </a:p>
          <a:p>
            <a:pPr marL="640594" lvl="1" indent="-174708">
              <a:buFont typeface="Arial" panose="020B0604020202020204" pitchFamily="34" charset="0"/>
              <a:buChar char="•"/>
            </a:pPr>
            <a:endParaRPr lang="en-US" baseline="0" dirty="0"/>
          </a:p>
          <a:p>
            <a:pPr marL="640594" lvl="1" indent="-17470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BF7DAFBE-DD9E-48DA-B20C-98887170458E}" type="slidenum">
              <a:rPr lang="en-US" smtClean="0"/>
              <a:t>34</a:t>
            </a:fld>
            <a:endParaRPr lang="en-US"/>
          </a:p>
        </p:txBody>
      </p:sp>
    </p:spTree>
    <p:extLst>
      <p:ext uri="{BB962C8B-B14F-4D97-AF65-F5344CB8AC3E}">
        <p14:creationId xmlns:p14="http://schemas.microsoft.com/office/powerpoint/2010/main" val="290090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GB" dirty="0"/>
              <a:t>Time</a:t>
            </a:r>
            <a:r>
              <a:rPr lang="en-GB" baseline="0" dirty="0"/>
              <a:t> use research begins with some key conceptual a</a:t>
            </a:r>
            <a:r>
              <a:rPr lang="en-GB" dirty="0"/>
              <a:t>ssumptions</a:t>
            </a:r>
          </a:p>
          <a:p>
            <a:pPr marL="640594" lvl="1" indent="-174708" defTabSz="931774">
              <a:buFont typeface="Arial" panose="020B0604020202020204" pitchFamily="34" charset="0"/>
              <a:buChar char="•"/>
              <a:defRPr/>
            </a:pPr>
            <a:r>
              <a:rPr lang="en-GB" dirty="0"/>
              <a:t>Core assumption</a:t>
            </a:r>
            <a:r>
              <a:rPr lang="en-GB" baseline="0" dirty="0"/>
              <a:t> is insight of time use researchers, described so well by Jonathan </a:t>
            </a:r>
            <a:r>
              <a:rPr lang="en-GB" baseline="0" dirty="0" err="1"/>
              <a:t>Gershuny</a:t>
            </a:r>
            <a:r>
              <a:rPr lang="en-GB" baseline="0" dirty="0"/>
              <a:t> at CTUR, that daily behaviour is the “sociological atom” of research </a:t>
            </a:r>
            <a:endParaRPr lang="en-GB" dirty="0"/>
          </a:p>
          <a:p>
            <a:pPr marL="640594" lvl="1" indent="-174708">
              <a:buFont typeface="Arial" panose="020B0604020202020204" pitchFamily="34" charset="0"/>
              <a:buChar char="•"/>
            </a:pPr>
            <a:r>
              <a:rPr lang="en-GB" baseline="0" dirty="0"/>
              <a:t>Data allow researchers to examine breadth of daily activities, motivated by the assumption that all </a:t>
            </a:r>
            <a:r>
              <a:rPr lang="en-GB" dirty="0"/>
              <a:t>activities by all</a:t>
            </a:r>
            <a:r>
              <a:rPr lang="en-GB" baseline="0" dirty="0"/>
              <a:t> groups of people are important topics of research </a:t>
            </a:r>
          </a:p>
          <a:p>
            <a:pPr marL="1106481" lvl="2" indent="-174708">
              <a:buFont typeface="Arial" panose="020B0604020202020204" pitchFamily="34" charset="0"/>
              <a:buChar char="•"/>
            </a:pPr>
            <a:r>
              <a:rPr lang="en-GB" baseline="0" dirty="0"/>
              <a:t>With time diary data on daily routines, researchers can study activities and groups that have been overlooked in prior research – show some select topics of research in a few slides</a:t>
            </a:r>
          </a:p>
          <a:p>
            <a:pPr marL="931774" lvl="2"/>
            <a:endParaRPr lang="en-GB" baseline="0" dirty="0"/>
          </a:p>
          <a:p>
            <a:pPr marL="640594" lvl="1" indent="-174708">
              <a:buFont typeface="Arial" panose="020B0604020202020204" pitchFamily="34" charset="0"/>
              <a:buChar char="•"/>
            </a:pPr>
            <a:r>
              <a:rPr lang="en-GB" baseline="0" dirty="0"/>
              <a:t>Another assumption is that to understand behaviour must examine activity patterns more comprehensively – </a:t>
            </a:r>
          </a:p>
          <a:p>
            <a:pPr marL="1106481" lvl="2" indent="-174708">
              <a:buFont typeface="Arial" panose="020B0604020202020204" pitchFamily="34" charset="0"/>
              <a:buChar char="•"/>
            </a:pPr>
            <a:r>
              <a:rPr lang="en-GB" baseline="0" dirty="0"/>
              <a:t>Focus on isolated types of behaviour distorts, obscures relationships between activities, groups, outcomes </a:t>
            </a:r>
          </a:p>
          <a:p>
            <a:pPr marL="1106481" lvl="2" indent="-174708">
              <a:buFont typeface="Arial" panose="020B0604020202020204" pitchFamily="34" charset="0"/>
              <a:buChar char="•"/>
            </a:pPr>
            <a:r>
              <a:rPr lang="en-GB" baseline="0" dirty="0"/>
              <a:t>Time diary data more accurate &amp; reliable – what people </a:t>
            </a:r>
            <a:r>
              <a:rPr lang="en-GB" b="1" baseline="0" dirty="0"/>
              <a:t>think</a:t>
            </a:r>
            <a:r>
              <a:rPr lang="en-GB" baseline="0" dirty="0"/>
              <a:t> they do and what they </a:t>
            </a:r>
            <a:r>
              <a:rPr lang="en-GB" b="1" baseline="0" dirty="0"/>
              <a:t>actually </a:t>
            </a:r>
            <a:r>
              <a:rPr lang="en-GB" baseline="0" dirty="0"/>
              <a:t>do differs </a:t>
            </a:r>
          </a:p>
          <a:p>
            <a:pPr marL="1572368" lvl="3" indent="-174708">
              <a:buFont typeface="Arial" panose="020B0604020202020204" pitchFamily="34" charset="0"/>
              <a:buChar char="•"/>
            </a:pPr>
            <a:r>
              <a:rPr lang="en-GB" baseline="0" dirty="0"/>
              <a:t>Thus,</a:t>
            </a:r>
          </a:p>
          <a:p>
            <a:pPr marL="1106481" lvl="2" indent="-174708">
              <a:buFont typeface="Arial" panose="020B0604020202020204" pitchFamily="34" charset="0"/>
              <a:buChar char="•"/>
            </a:pPr>
            <a:r>
              <a:rPr lang="en-GB" baseline="0" dirty="0"/>
              <a:t>Must have data on all types of activities individuals do to obtain the comprehensive overview of behaviour necessary to advance understanding of complex societal issues </a:t>
            </a:r>
          </a:p>
          <a:p>
            <a:pPr marL="640594" lvl="1" indent="-174708">
              <a:buFont typeface="Arial" panose="020B0604020202020204" pitchFamily="34" charset="0"/>
              <a:buChar char="•"/>
            </a:pPr>
            <a:endParaRPr lang="en-GB" dirty="0"/>
          </a:p>
          <a:p>
            <a:pPr marL="640594" lvl="1" indent="-174708">
              <a:buFont typeface="Arial" panose="020B0604020202020204" pitchFamily="34" charset="0"/>
              <a:buChar char="•"/>
            </a:pPr>
            <a:r>
              <a:rPr lang="en-GB" dirty="0"/>
              <a:t>Last,</a:t>
            </a:r>
            <a:r>
              <a:rPr lang="en-GB" baseline="0" dirty="0"/>
              <a:t> is the assumption that time diary data is necessary to advance understanding of the complex interrelationships of policy on behavioural change</a:t>
            </a:r>
            <a:endParaRPr lang="en-GB" dirty="0"/>
          </a:p>
          <a:p>
            <a:pPr marL="1106481" lvl="2" indent="-174708">
              <a:buFont typeface="Arial" panose="020B0604020202020204" pitchFamily="34" charset="0"/>
              <a:buChar char="•"/>
            </a:pPr>
            <a:r>
              <a:rPr lang="en-GB" dirty="0"/>
              <a:t>Since time diaries collect data on all activities across the day – systems of behaviour</a:t>
            </a:r>
            <a:r>
              <a:rPr lang="en-GB" baseline="0" dirty="0"/>
              <a:t> – can study how behaviour changes more comprehensively. </a:t>
            </a:r>
          </a:p>
          <a:p>
            <a:pPr marL="1106481" lvl="2" indent="-174708" defTabSz="931774">
              <a:buFont typeface="Arial" panose="020B0604020202020204" pitchFamily="34" charset="0"/>
              <a:buChar char="•"/>
            </a:pPr>
            <a:r>
              <a:rPr lang="en-GB" dirty="0"/>
              <a:t>Consider unintended behavioural changes as well</a:t>
            </a:r>
            <a:r>
              <a:rPr lang="en-GB" baseline="0" dirty="0"/>
              <a:t> as</a:t>
            </a:r>
            <a:r>
              <a:rPr lang="en-GB" dirty="0"/>
              <a:t> intended behavioural changes </a:t>
            </a:r>
          </a:p>
          <a:p>
            <a:pPr marL="1106481" lvl="2" indent="-174708">
              <a:buFont typeface="Arial" panose="020B0604020202020204" pitchFamily="34" charset="0"/>
              <a:buChar char="•"/>
            </a:pPr>
            <a:endParaRPr lang="en-GB" baseline="0" dirty="0"/>
          </a:p>
          <a:p>
            <a:pPr marL="1106481" lvl="2" indent="-174708">
              <a:buFont typeface="Arial" panose="020B0604020202020204" pitchFamily="34" charset="0"/>
              <a:buChar char="•"/>
            </a:pPr>
            <a:r>
              <a:rPr lang="en-GB" baseline="0" dirty="0"/>
              <a:t>Policy-related aspects of Time Use Research is broad, as shown in the next slide</a:t>
            </a:r>
            <a:endParaRPr lang="en-GB" dirty="0"/>
          </a:p>
          <a:p>
            <a:pPr marL="640594" lvl="1" indent="-174708">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A4CAD4E-1EC9-40EE-9B47-623651FB405F}" type="slidenum">
              <a:rPr lang="en-GB" smtClean="0"/>
              <a:t>35</a:t>
            </a:fld>
            <a:endParaRPr lang="en-GB"/>
          </a:p>
        </p:txBody>
      </p:sp>
    </p:spTree>
    <p:extLst>
      <p:ext uri="{BB962C8B-B14F-4D97-AF65-F5344CB8AC3E}">
        <p14:creationId xmlns:p14="http://schemas.microsoft.com/office/powerpoint/2010/main" val="309221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7DAFBE-DD9E-48DA-B20C-98887170458E}" type="slidenum">
              <a:rPr lang="en-US" smtClean="0"/>
              <a:t>36</a:t>
            </a:fld>
            <a:endParaRPr lang="en-US"/>
          </a:p>
        </p:txBody>
      </p:sp>
    </p:spTree>
    <p:extLst>
      <p:ext uri="{BB962C8B-B14F-4D97-AF65-F5344CB8AC3E}">
        <p14:creationId xmlns:p14="http://schemas.microsoft.com/office/powerpoint/2010/main" val="719820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slide shows selected</a:t>
            </a:r>
            <a:r>
              <a:rPr lang="en-US" baseline="0" dirty="0"/>
              <a:t> research questions that have been investigated by time use scholars</a:t>
            </a:r>
          </a:p>
          <a:p>
            <a:endParaRPr lang="en-US" baseline="0" dirty="0"/>
          </a:p>
          <a:p>
            <a:pPr marL="640594" lvl="1" indent="-174708">
              <a:buFont typeface="Arial" panose="020B0604020202020204" pitchFamily="34" charset="0"/>
              <a:buChar char="•"/>
            </a:pPr>
            <a:r>
              <a:rPr lang="en-GB" baseline="0" dirty="0"/>
              <a:t>Topics underscore one benefit of time diary data </a:t>
            </a:r>
          </a:p>
          <a:p>
            <a:pPr marL="1106481" lvl="2" indent="-174708">
              <a:buFont typeface="Arial" panose="020B0604020202020204" pitchFamily="34" charset="0"/>
              <a:buChar char="•"/>
            </a:pPr>
            <a:r>
              <a:rPr lang="en-GB" baseline="0" dirty="0"/>
              <a:t>Allows </a:t>
            </a:r>
            <a:r>
              <a:rPr lang="en-GB" baseline="0" dirty="0" err="1"/>
              <a:t>reseachers</a:t>
            </a:r>
            <a:r>
              <a:rPr lang="en-GB" baseline="0" dirty="0"/>
              <a:t> to examine activity patterns more comprehensively – and thus advance understanding of determinants and outcomes of individual </a:t>
            </a:r>
            <a:r>
              <a:rPr lang="en-GB" baseline="0" dirty="0" err="1"/>
              <a:t>behaviors</a:t>
            </a:r>
            <a:r>
              <a:rPr lang="en-GB" baseline="0" dirty="0"/>
              <a:t> but also how </a:t>
            </a:r>
          </a:p>
          <a:p>
            <a:pPr marL="1572368" lvl="3" indent="-174708">
              <a:buFont typeface="Arial" panose="020B0604020202020204" pitchFamily="34" charset="0"/>
              <a:buChar char="•"/>
            </a:pPr>
            <a:r>
              <a:rPr lang="en-GB" baseline="0" dirty="0"/>
              <a:t>Daily activities &amp; routines of one person are embedded in web of social relationships, networks, so what one does influences what other people do </a:t>
            </a:r>
          </a:p>
          <a:p>
            <a:pPr marL="1572368" lvl="3" indent="-174708">
              <a:buFont typeface="Arial" panose="020B0604020202020204" pitchFamily="34" charset="0"/>
              <a:buChar char="•"/>
            </a:pPr>
            <a:r>
              <a:rPr lang="en-GB" baseline="0" dirty="0"/>
              <a:t>And time diary data reveal interrelationships of paid work, housework, care work, and leisure – and implications for work / life “balance”</a:t>
            </a:r>
          </a:p>
          <a:p>
            <a:pPr marL="1572368" lvl="3" indent="-174708">
              <a:buFont typeface="Arial" panose="020B0604020202020204" pitchFamily="34" charset="0"/>
              <a:buChar char="•"/>
            </a:pPr>
            <a:endParaRPr lang="en-GB" baseline="0" dirty="0"/>
          </a:p>
          <a:p>
            <a:pPr marL="1572368" lvl="3" indent="-174708">
              <a:buFont typeface="Arial" panose="020B0604020202020204" pitchFamily="34" charset="0"/>
              <a:buChar char="•"/>
            </a:pPr>
            <a:endParaRPr lang="en-GB" baseline="0" dirty="0"/>
          </a:p>
          <a:p>
            <a:pPr marL="1572368" lvl="3" indent="-174708">
              <a:buFont typeface="Arial" panose="020B0604020202020204" pitchFamily="34" charset="0"/>
              <a:buChar char="•"/>
            </a:pPr>
            <a:r>
              <a:rPr lang="en-GB" baseline="0" dirty="0"/>
              <a:t>Sustainability of lifestyles, </a:t>
            </a:r>
            <a:r>
              <a:rPr lang="en-GB" baseline="0" dirty="0" err="1"/>
              <a:t>etc</a:t>
            </a:r>
            <a:r>
              <a:rPr lang="en-GB" baseline="0" dirty="0"/>
              <a:t>…. </a:t>
            </a:r>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37</a:t>
            </a:fld>
            <a:endParaRPr lang="en-US"/>
          </a:p>
        </p:txBody>
      </p:sp>
    </p:spTree>
    <p:extLst>
      <p:ext uri="{BB962C8B-B14F-4D97-AF65-F5344CB8AC3E}">
        <p14:creationId xmlns:p14="http://schemas.microsoft.com/office/powerpoint/2010/main" val="156463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aims to promote awareness of and expertise in the IPUMS Time Use data archive. IPUMS Time Use archive consists of three integrated databases: the American Time Use Survey (ATUS-X), the American Heritage Time Use Study (AHTUS-X), and the Multinational Time Use Study (MTUS-X). </a:t>
            </a:r>
          </a:p>
          <a:p>
            <a:endParaRPr lang="en-US" dirty="0"/>
          </a:p>
          <a:p>
            <a:pPr defTabSz="931774">
              <a:defRPr/>
            </a:pPr>
            <a:r>
              <a:rPr lang="en-US" dirty="0"/>
              <a:t>This archive makes large U.S. and international databases with detailed data on time use more easily accessible to researchers. By combining data over time and across countries and enriching information available across household members, this project facilitates research on how time use influences the health of families and individuals, how household health behaviors respond to changing conditions, and how health and well-being differ across cultural and policy settings.  </a:t>
            </a:r>
          </a:p>
          <a:p>
            <a:endParaRPr lang="en-US" dirty="0"/>
          </a:p>
          <a:p>
            <a:r>
              <a:rPr lang="en-US" dirty="0"/>
              <a:t>The IPUMS Time Use Project facilitates user access to data from respondent, household, and time diary activity files and simplifies the production of a data file suitable for analysis. It allows researchers to select study populations; to create measures of time in user-defined activity aggregations, and broken out by time of day, by location, by whether the respondent was engaged in caring for children during the activity or was engaged in eating or drinking during the activity, and by the presence or absence of specified others; and, to request customized data files in in a variety of formats. Free, downloadable datasets come with SAS, SPSS, and Stata command files, which include variable and value labels for ease of use. IPUMS Time Use also provides researchers with accessible and comprehensive online documentation. The workshop will provide an overview of the web-based data access and documentation system, a brief overview of influential literature that uses time diary data, and a hands-on demonstration of the IPUMS Time Use data extraction system (for example, see </a:t>
            </a:r>
            <a:r>
              <a:rPr lang="en-US" u="sng" dirty="0">
                <a:hlinkClick r:id="rId3"/>
              </a:rPr>
              <a:t>www.atusdata.org</a:t>
            </a:r>
            <a:r>
              <a:rPr lang="en-US" dirty="0"/>
              <a:t>). Workshop participants will have access to several hands-on exercises and will be provided information about online resources.  Workshop demonstrations will be provided for novice and more experienced users of the IPUMS time use archive</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2</a:t>
            </a:fld>
            <a:endParaRPr lang="en-US"/>
          </a:p>
        </p:txBody>
      </p:sp>
    </p:spTree>
    <p:extLst>
      <p:ext uri="{BB962C8B-B14F-4D97-AF65-F5344CB8AC3E}">
        <p14:creationId xmlns:p14="http://schemas.microsoft.com/office/powerpoint/2010/main" val="301439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Now that we know why to use time diary</a:t>
            </a:r>
            <a:r>
              <a:rPr lang="en-US" baseline="0" dirty="0"/>
              <a:t> data, how can we think about the measures that are constructed from the diaries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dirty="0"/>
              <a:t>Time use variables are user-defined combinations of activities and/or filters that create measures of the number of minutes respondents spend during the 24-hour reference period in activities matching the specified criteria.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You can create your own time use variables in IPUMS Time Use data access system by selecting the primary activities of interest and restricting them to certain secondary activities,</a:t>
            </a:r>
            <a:r>
              <a:rPr lang="en-US" baseline="0" dirty="0"/>
              <a:t> </a:t>
            </a:r>
            <a:r>
              <a:rPr lang="en-US" dirty="0"/>
              <a:t>locations, times of day, and the presence of others. </a:t>
            </a:r>
          </a:p>
          <a:p>
            <a:pPr marL="640594" lvl="1" indent="-174708">
              <a:buFont typeface="Arial" panose="020B0604020202020204" pitchFamily="34" charset="0"/>
              <a:buChar char="•"/>
            </a:pPr>
            <a:r>
              <a:rPr lang="en-US" dirty="0"/>
              <a:t>Examples:</a:t>
            </a:r>
            <a:r>
              <a:rPr lang="en-US" baseline="0" dirty="0"/>
              <a:t> </a:t>
            </a:r>
          </a:p>
          <a:p>
            <a:pPr marL="1106481" lvl="2" indent="-174708">
              <a:buFont typeface="Arial" panose="020B0604020202020204" pitchFamily="34" charset="0"/>
              <a:buChar char="•"/>
            </a:pPr>
            <a:r>
              <a:rPr lang="en-US" baseline="0" dirty="0"/>
              <a:t>Socializing &amp; supervising children</a:t>
            </a:r>
          </a:p>
          <a:p>
            <a:pPr marL="1106481" lvl="2" indent="-174708">
              <a:buFont typeface="Arial" panose="020B0604020202020204" pitchFamily="34" charset="0"/>
              <a:buChar char="•"/>
            </a:pPr>
            <a:r>
              <a:rPr lang="en-US" baseline="0" dirty="0"/>
              <a:t>Watching television at home with family members</a:t>
            </a:r>
          </a:p>
          <a:p>
            <a:pPr marL="1106481" lvl="2" indent="-174708">
              <a:buFont typeface="Arial" panose="020B0604020202020204" pitchFamily="34" charset="0"/>
              <a:buChar char="•"/>
            </a:pPr>
            <a:r>
              <a:rPr lang="en-US" baseline="0" dirty="0"/>
              <a:t>Activities done while commuting home from work</a:t>
            </a:r>
          </a:p>
          <a:p>
            <a:pPr marL="1106481" lvl="2" indent="-174708">
              <a:buFont typeface="Arial" panose="020B0604020202020204" pitchFamily="34" charset="0"/>
              <a:buChar char="•"/>
            </a:pPr>
            <a:r>
              <a:rPr lang="en-US" baseline="0" dirty="0"/>
              <a:t>Leisure activities with friends</a:t>
            </a:r>
            <a:endParaRPr lang="en-US" dirty="0"/>
          </a:p>
          <a:p>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B143E77-FA3E-4CB3-A235-A79845E57256}" type="slidenum">
              <a:rPr lang="en-US" smtClean="0"/>
              <a:t>38</a:t>
            </a:fld>
            <a:endParaRPr lang="en-US"/>
          </a:p>
        </p:txBody>
      </p:sp>
    </p:spTree>
    <p:extLst>
      <p:ext uri="{BB962C8B-B14F-4D97-AF65-F5344CB8AC3E}">
        <p14:creationId xmlns:p14="http://schemas.microsoft.com/office/powerpoint/2010/main" val="2624011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To summarize,</a:t>
            </a:r>
            <a:r>
              <a:rPr lang="en-US" baseline="0" dirty="0"/>
              <a:t> IPUMS Time Use facilitates your ability – as researchers – to easily construct custom time use variables without you – the researcher – needing expertise in complex programming skills  (e.g. this is the barrier)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The complex manipulations of the data are done by the IPUMS Time Use system </a:t>
            </a:r>
          </a:p>
          <a:p>
            <a:pPr marL="640594" lvl="1" indent="-174708">
              <a:buFont typeface="Arial" panose="020B0604020202020204" pitchFamily="34" charset="0"/>
              <a:buChar char="•"/>
            </a:pPr>
            <a:r>
              <a:rPr lang="en-US" baseline="0" dirty="0"/>
              <a:t>Products can be delivered in format most appropriate for your research question </a:t>
            </a:r>
          </a:p>
          <a:p>
            <a:pPr marL="640594" lvl="1"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Segue – </a:t>
            </a:r>
          </a:p>
          <a:p>
            <a:pPr marL="640594" lvl="1" indent="-174708">
              <a:buFont typeface="Arial" panose="020B0604020202020204" pitchFamily="34" charset="0"/>
              <a:buChar char="•"/>
            </a:pPr>
            <a:r>
              <a:rPr lang="en-US" baseline="0" dirty="0"/>
              <a:t>Ok, so now you have an idea of what time use variables are and how to construct custom time use variables</a:t>
            </a:r>
          </a:p>
          <a:p>
            <a:pPr marL="640594" lvl="1" indent="-174708">
              <a:buFont typeface="Arial" panose="020B0604020202020204" pitchFamily="34" charset="0"/>
              <a:buChar char="•"/>
            </a:pPr>
            <a:r>
              <a:rPr lang="en-US" baseline="0" dirty="0"/>
              <a:t>Let’s now consider how researchers determine which archive can / should be used for their research</a:t>
            </a:r>
          </a:p>
        </p:txBody>
      </p:sp>
      <p:sp>
        <p:nvSpPr>
          <p:cNvPr id="4" name="Slide Number Placeholder 3"/>
          <p:cNvSpPr>
            <a:spLocks noGrp="1"/>
          </p:cNvSpPr>
          <p:nvPr>
            <p:ph type="sldNum" sz="quarter" idx="10"/>
          </p:nvPr>
        </p:nvSpPr>
        <p:spPr/>
        <p:txBody>
          <a:bodyPr/>
          <a:lstStyle/>
          <a:p>
            <a:fld id="{AB143E77-FA3E-4CB3-A235-A79845E57256}" type="slidenum">
              <a:rPr lang="en-US" smtClean="0"/>
              <a:t>39</a:t>
            </a:fld>
            <a:endParaRPr lang="en-US"/>
          </a:p>
        </p:txBody>
      </p:sp>
    </p:spTree>
    <p:extLst>
      <p:ext uri="{BB962C8B-B14F-4D97-AF65-F5344CB8AC3E}">
        <p14:creationId xmlns:p14="http://schemas.microsoft.com/office/powerpoint/2010/main" val="2624011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slide presents two</a:t>
            </a:r>
            <a:r>
              <a:rPr lang="en-US" baseline="0" dirty="0"/>
              <a:t> of the basic differences across the ATUS, AHTUS, and MTUS – detail in activity coding and the individuals and diary days included in the study</a:t>
            </a:r>
          </a:p>
          <a:p>
            <a:pPr marL="174708" indent="-174708">
              <a:buFont typeface="Arial" panose="020B0604020202020204" pitchFamily="34" charset="0"/>
              <a:buChar char="•"/>
            </a:pPr>
            <a:r>
              <a:rPr lang="en-US" baseline="0" dirty="0"/>
              <a:t>All have detailed time diary activity records but the level of granularity in coding specific activities varies substantially </a:t>
            </a:r>
          </a:p>
          <a:p>
            <a:pPr marL="640594" lvl="1" indent="-174708">
              <a:buFont typeface="Arial" panose="020B0604020202020204" pitchFamily="34" charset="0"/>
              <a:buChar char="•"/>
            </a:pPr>
            <a:r>
              <a:rPr lang="en-US" baseline="0" dirty="0"/>
              <a:t>ATUS: most detail 400+  </a:t>
            </a:r>
          </a:p>
          <a:p>
            <a:pPr marL="640594" lvl="1" indent="-174708">
              <a:buFont typeface="Arial" panose="020B0604020202020204" pitchFamily="34" charset="0"/>
              <a:buChar char="•"/>
            </a:pPr>
            <a:r>
              <a:rPr lang="en-US" baseline="0" dirty="0"/>
              <a:t>AHTUS: 98 codes</a:t>
            </a:r>
          </a:p>
          <a:p>
            <a:pPr marL="640594" lvl="1" indent="-174708">
              <a:buFont typeface="Arial" panose="020B0604020202020204" pitchFamily="34" charset="0"/>
              <a:buChar char="•"/>
            </a:pPr>
            <a:r>
              <a:rPr lang="en-US" baseline="0" dirty="0"/>
              <a:t>MTUS: 69 codes </a:t>
            </a:r>
          </a:p>
          <a:p>
            <a:pPr marL="1106481" lvl="2" indent="-174708">
              <a:buFont typeface="Arial" panose="020B0604020202020204" pitchFamily="34" charset="0"/>
              <a:buChar char="•"/>
            </a:pPr>
            <a:r>
              <a:rPr lang="en-US" baseline="0" dirty="0"/>
              <a:t>In AHTUS and MTUS some detail collapsed from the verbatim accounts of daily life provided in the diaries to allow for harmonization of activity codes across time and across space</a:t>
            </a:r>
          </a:p>
          <a:p>
            <a:pPr marL="174708" indent="-174708">
              <a:buFont typeface="Arial" panose="020B0604020202020204" pitchFamily="34" charset="0"/>
              <a:buChar char="•"/>
            </a:pPr>
            <a:r>
              <a:rPr lang="en-US" baseline="0" dirty="0"/>
              <a:t>The sampling frame – or individuals and diary days that provide diaries – also differs </a:t>
            </a:r>
          </a:p>
          <a:p>
            <a:pPr marL="640594" lvl="1" indent="-174708">
              <a:buFont typeface="Arial" panose="020B0604020202020204" pitchFamily="34" charset="0"/>
              <a:buChar char="•"/>
            </a:pPr>
            <a:r>
              <a:rPr lang="en-US" baseline="0" dirty="0"/>
              <a:t>ATUS: one diary day from one individual </a:t>
            </a:r>
          </a:p>
          <a:p>
            <a:pPr marL="640594" lvl="1" indent="-174708">
              <a:buFont typeface="Arial" panose="020B0604020202020204" pitchFamily="34" charset="0"/>
              <a:buChar char="•"/>
            </a:pPr>
            <a:r>
              <a:rPr lang="en-US" baseline="0" dirty="0"/>
              <a:t>AHTUS: one diary day from one individual </a:t>
            </a:r>
          </a:p>
          <a:p>
            <a:pPr marL="1106481" lvl="2" indent="-174708">
              <a:buFont typeface="Arial" panose="020B0604020202020204" pitchFamily="34" charset="0"/>
              <a:buChar char="•"/>
            </a:pPr>
            <a:r>
              <a:rPr lang="en-US" baseline="0" dirty="0"/>
              <a:t>With one caveat 1975 subsample does have spouse diaries because the survey was part of a larger omnibus data collection project</a:t>
            </a:r>
          </a:p>
          <a:p>
            <a:pPr marL="640594" lvl="1" indent="-174708">
              <a:buFont typeface="Arial" panose="020B0604020202020204" pitchFamily="34" charset="0"/>
              <a:buChar char="•"/>
            </a:pPr>
            <a:r>
              <a:rPr lang="en-US" baseline="0" dirty="0"/>
              <a:t>MTUS – substantial variation across countries included in the archive – </a:t>
            </a:r>
          </a:p>
          <a:p>
            <a:pPr marL="640594" lvl="1" indent="-174708">
              <a:buFont typeface="Arial" panose="020B0604020202020204" pitchFamily="34" charset="0"/>
              <a:buChar char="•"/>
            </a:pPr>
            <a:r>
              <a:rPr lang="en-US" baseline="0" dirty="0"/>
              <a:t>GO TO MTUS-X </a:t>
            </a:r>
          </a:p>
          <a:p>
            <a:pPr marL="174708" indent="-174708">
              <a:buFont typeface="Arial" panose="020B0604020202020204" pitchFamily="34" charset="0"/>
              <a:buChar char="•"/>
            </a:pPr>
            <a:r>
              <a:rPr lang="en-US" baseline="0" dirty="0"/>
              <a:t>To summarize</a:t>
            </a:r>
          </a:p>
          <a:p>
            <a:pPr marL="640594" lvl="1" indent="-174708">
              <a:buFont typeface="Arial" panose="020B0604020202020204" pitchFamily="34" charset="0"/>
              <a:buChar char="•"/>
            </a:pPr>
            <a:r>
              <a:rPr lang="en-US" baseline="0" dirty="0"/>
              <a:t>When determining which archive to use, consider the level of detail in activity classification AND if you need individual or household data and/or diary data from one day or for multiple days</a:t>
            </a:r>
          </a:p>
        </p:txBody>
      </p:sp>
      <p:sp>
        <p:nvSpPr>
          <p:cNvPr id="4" name="Slide Number Placeholder 3"/>
          <p:cNvSpPr>
            <a:spLocks noGrp="1"/>
          </p:cNvSpPr>
          <p:nvPr>
            <p:ph type="sldNum" sz="quarter" idx="10"/>
          </p:nvPr>
        </p:nvSpPr>
        <p:spPr/>
        <p:txBody>
          <a:bodyPr/>
          <a:lstStyle/>
          <a:p>
            <a:fld id="{BF7DAFBE-DD9E-48DA-B20C-98887170458E}" type="slidenum">
              <a:rPr lang="en-US" smtClean="0"/>
              <a:t>40</a:t>
            </a:fld>
            <a:endParaRPr lang="en-US"/>
          </a:p>
        </p:txBody>
      </p:sp>
    </p:spTree>
    <p:extLst>
      <p:ext uri="{BB962C8B-B14F-4D97-AF65-F5344CB8AC3E}">
        <p14:creationId xmlns:p14="http://schemas.microsoft.com/office/powerpoint/2010/main" val="3059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archives also differ</a:t>
            </a:r>
            <a:r>
              <a:rPr lang="en-US" baseline="0" dirty="0"/>
              <a:t> </a:t>
            </a:r>
          </a:p>
          <a:p>
            <a:pPr marL="640594" lvl="1" indent="-174708">
              <a:buFont typeface="Arial" panose="020B0604020202020204" pitchFamily="34" charset="0"/>
              <a:buChar char="•"/>
            </a:pPr>
            <a:r>
              <a:rPr lang="en-US" baseline="0" dirty="0"/>
              <a:t>in the types of questions they include in the individual and household surveys </a:t>
            </a:r>
          </a:p>
          <a:p>
            <a:pPr marL="640594" lvl="1" indent="-174708">
              <a:buFont typeface="Arial" panose="020B0604020202020204" pitchFamily="34" charset="0"/>
              <a:buChar char="•"/>
            </a:pPr>
            <a:r>
              <a:rPr lang="en-US" baseline="0" dirty="0"/>
              <a:t>And in their inclusion of contextual or constructed variables on the diary </a:t>
            </a:r>
          </a:p>
          <a:p>
            <a:pPr marL="174708" indent="-174708">
              <a:buFont typeface="Arial" panose="020B0604020202020204" pitchFamily="34" charset="0"/>
              <a:buChar char="•"/>
            </a:pPr>
            <a:r>
              <a:rPr lang="en-US" baseline="0" dirty="0"/>
              <a:t>This slide shows some of the differences in the types of health variables available across the 3 archives.  Don’t have time to go through all of this, so will focus on key distinctions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ATUS has 4 different measures of health </a:t>
            </a:r>
          </a:p>
          <a:p>
            <a:pPr marL="640594" lvl="1" indent="-174708">
              <a:buFont typeface="Arial" panose="020B0604020202020204" pitchFamily="34" charset="0"/>
              <a:buChar char="•"/>
            </a:pPr>
            <a:r>
              <a:rPr lang="en-US" baseline="0" dirty="0"/>
              <a:t>Self-reported health, available Eating &amp; Health Module 2006-2008 &amp; 2014-2016</a:t>
            </a:r>
          </a:p>
          <a:p>
            <a:pPr marL="1106481" lvl="2" indent="-174708">
              <a:buFont typeface="Arial" panose="020B0604020202020204" pitchFamily="34" charset="0"/>
              <a:buChar char="•"/>
            </a:pPr>
            <a:r>
              <a:rPr lang="en-US" baseline="0" dirty="0"/>
              <a:t>2010-2013 part of Well-Being Module </a:t>
            </a:r>
          </a:p>
          <a:p>
            <a:pPr marL="640594" lvl="1" indent="-174708">
              <a:buFont typeface="Arial" panose="020B0604020202020204" pitchFamily="34" charset="0"/>
              <a:buChar char="•"/>
            </a:pPr>
            <a:r>
              <a:rPr lang="en-US" baseline="0" dirty="0"/>
              <a:t>Physical Activity – collected in 2014-2016 Eating &amp; Health Module</a:t>
            </a:r>
          </a:p>
          <a:p>
            <a:pPr marL="1106481" lvl="2" indent="-174708">
              <a:buFont typeface="Arial" panose="020B0604020202020204" pitchFamily="34" charset="0"/>
              <a:buChar char="•"/>
            </a:pPr>
            <a:r>
              <a:rPr lang="en-US" baseline="0" dirty="0"/>
              <a:t>Indicator (yes/no) of exercise done in past 7 days </a:t>
            </a:r>
          </a:p>
          <a:p>
            <a:pPr marL="640594" lvl="1" indent="-174708">
              <a:buFont typeface="Arial" panose="020B0604020202020204" pitchFamily="34" charset="0"/>
              <a:buChar char="•"/>
            </a:pPr>
            <a:r>
              <a:rPr lang="en-US" baseline="0" dirty="0"/>
              <a:t>Life Satisfaction &amp; Momentary Affect available from 2010, 2012-2013 Well-Being Modules </a:t>
            </a:r>
          </a:p>
          <a:p>
            <a:pPr marL="1106481" lvl="2" indent="-174708">
              <a:buFont typeface="Arial" panose="020B0604020202020204" pitchFamily="34" charset="0"/>
              <a:buChar char="•"/>
            </a:pPr>
            <a:r>
              <a:rPr lang="en-US" baseline="0" dirty="0"/>
              <a:t>Life satisfaction – WBLADDER or life satisfaction ladder, also known as Cantrell Ladder, indicates respondents subjective evaluation of where they are at present relative to the worst or best possible life for them</a:t>
            </a:r>
          </a:p>
          <a:p>
            <a:pPr marL="1106481" lvl="2" indent="-174708">
              <a:buFont typeface="Arial" panose="020B0604020202020204" pitchFamily="34" charset="0"/>
              <a:buChar char="•"/>
            </a:pPr>
            <a:r>
              <a:rPr lang="en-US" baseline="0" dirty="0"/>
              <a:t>Momentary Affect – positive and negative emotions experienced in 3 randomly selected activities reported on the diary day, </a:t>
            </a:r>
          </a:p>
          <a:p>
            <a:pPr marL="640594" lvl="1" indent="-174708">
              <a:buFont typeface="Arial" panose="020B0604020202020204" pitchFamily="34" charset="0"/>
              <a:buChar char="•"/>
            </a:pPr>
            <a:r>
              <a:rPr lang="en-US" baseline="0" dirty="0"/>
              <a:t>MET value that represents the average metabolic equivalency value associated with an activity, available all years of ATUS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AHTUS is most limited with an indicator of whether the person has a disability but no other questions about health. </a:t>
            </a:r>
          </a:p>
          <a:p>
            <a:pPr marL="640594" lvl="1" indent="-174708">
              <a:buFont typeface="Arial" panose="020B0604020202020204" pitchFamily="34" charset="0"/>
              <a:buChar char="•"/>
            </a:pPr>
            <a:r>
              <a:rPr lang="en-US" baseline="0" dirty="0"/>
              <a:t>ATUS also has question about mobility limiting disability and standard CPS labor force status variable that indicates employment limiting disability</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MTUS – more similar to ATUS, but at this  point no METS data </a:t>
            </a:r>
          </a:p>
          <a:p>
            <a:pPr marL="640594" lvl="1" indent="-174708">
              <a:buFont typeface="Arial" panose="020B0604020202020204" pitchFamily="34" charset="0"/>
              <a:buChar char="•"/>
            </a:pPr>
            <a:r>
              <a:rPr lang="en-US" baseline="0" dirty="0"/>
              <a:t>Self-reported health available in select countries</a:t>
            </a:r>
          </a:p>
          <a:p>
            <a:pPr marL="1106481" lvl="2" indent="-174708">
              <a:buFont typeface="Arial" panose="020B0604020202020204" pitchFamily="34" charset="0"/>
              <a:buChar char="•"/>
            </a:pPr>
            <a:r>
              <a:rPr lang="en-US" baseline="0" dirty="0"/>
              <a:t>See availability in documentation </a:t>
            </a:r>
          </a:p>
          <a:p>
            <a:pPr marL="640594" lvl="1" indent="-174708">
              <a:buFont typeface="Arial" panose="020B0604020202020204" pitchFamily="34" charset="0"/>
              <a:buChar char="•"/>
            </a:pPr>
            <a:r>
              <a:rPr lang="en-US" baseline="0" dirty="0"/>
              <a:t>General question on rushed, again in some select countries, but no data on emotions experienced in specific activities </a:t>
            </a:r>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41</a:t>
            </a:fld>
            <a:endParaRPr lang="en-US"/>
          </a:p>
        </p:txBody>
      </p:sp>
    </p:spTree>
    <p:extLst>
      <p:ext uri="{BB962C8B-B14F-4D97-AF65-F5344CB8AC3E}">
        <p14:creationId xmlns:p14="http://schemas.microsoft.com/office/powerpoint/2010/main" val="578526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Archives also differ in extent the diaries measure multitasking --- or activities that are done simultaneously with other activities</a:t>
            </a:r>
          </a:p>
          <a:p>
            <a:pPr marL="174708" indent="-174708">
              <a:buFont typeface="Arial" panose="020B0604020202020204" pitchFamily="34" charset="0"/>
              <a:buChar char="•"/>
            </a:pPr>
            <a:r>
              <a:rPr lang="en-US" dirty="0"/>
              <a:t>Known as secondary activity data </a:t>
            </a:r>
          </a:p>
          <a:p>
            <a:pPr marL="174708" indent="-174708">
              <a:buFont typeface="Arial" panose="020B0604020202020204" pitchFamily="34" charset="0"/>
              <a:buChar char="•"/>
            </a:pPr>
            <a:r>
              <a:rPr lang="en-US" dirty="0"/>
              <a:t>ATUS</a:t>
            </a:r>
          </a:p>
          <a:p>
            <a:pPr marL="640594" lvl="1" indent="-174708">
              <a:buFont typeface="Arial" panose="020B0604020202020204" pitchFamily="34" charset="0"/>
              <a:buChar char="•"/>
            </a:pPr>
            <a:r>
              <a:rPr lang="en-US" dirty="0"/>
              <a:t>ATUS collects only secondary child care (defined as having a child in one's care while engaged in another activity), secondary eldercare (defined as having an elder person in one's care while engaged in another activity), and secondary eating and drinking (collected as part of the Eating and Health module fielded from 2006 to 2008), </a:t>
            </a:r>
          </a:p>
          <a:p>
            <a:pPr marL="640594" lvl="1" indent="-174708">
              <a:buFont typeface="Arial" panose="020B0604020202020204" pitchFamily="34" charset="0"/>
              <a:buChar char="•"/>
            </a:pPr>
            <a:r>
              <a:rPr lang="en-US" dirty="0"/>
              <a:t>No other information on secondary activities available </a:t>
            </a:r>
          </a:p>
          <a:p>
            <a:pPr marL="174708" indent="-174708">
              <a:buFont typeface="Arial" panose="020B0604020202020204" pitchFamily="34" charset="0"/>
              <a:buChar char="•"/>
            </a:pPr>
            <a:r>
              <a:rPr lang="en-US" b="0" i="0" kern="1200" baseline="0" dirty="0">
                <a:solidFill>
                  <a:schemeClr val="tx1"/>
                </a:solidFill>
                <a:effectLst/>
                <a:latin typeface="+mn-lt"/>
                <a:ea typeface="+mn-ea"/>
                <a:cs typeface="+mn-cs"/>
              </a:rPr>
              <a:t>AHTUS</a:t>
            </a:r>
          </a:p>
          <a:p>
            <a:pPr marL="640594" lvl="1" indent="-174708">
              <a:buFont typeface="Arial" panose="020B0604020202020204" pitchFamily="34" charset="0"/>
              <a:buChar char="•"/>
            </a:pPr>
            <a:r>
              <a:rPr lang="en-US" b="0" i="0" kern="1200" baseline="0" dirty="0">
                <a:solidFill>
                  <a:schemeClr val="tx1"/>
                </a:solidFill>
                <a:effectLst/>
                <a:latin typeface="+mn-lt"/>
                <a:ea typeface="+mn-ea"/>
                <a:cs typeface="+mn-cs"/>
              </a:rPr>
              <a:t>Has secondary data for all activities and thus the secondary data is not comparable to ATUS secondary data</a:t>
            </a:r>
          </a:p>
          <a:p>
            <a:pPr marL="174708" indent="-174708">
              <a:buFont typeface="Arial" panose="020B0604020202020204" pitchFamily="34" charset="0"/>
              <a:buChar char="•"/>
            </a:pPr>
            <a:r>
              <a:rPr lang="en-US" b="0" i="0" kern="1200" baseline="0" dirty="0">
                <a:solidFill>
                  <a:schemeClr val="tx1"/>
                </a:solidFill>
                <a:effectLst/>
                <a:latin typeface="+mn-lt"/>
                <a:ea typeface="+mn-ea"/>
                <a:cs typeface="+mn-cs"/>
              </a:rPr>
              <a:t>MTUS </a:t>
            </a:r>
          </a:p>
          <a:p>
            <a:pPr marL="640594" lvl="1" indent="-174708">
              <a:buFont typeface="Arial" panose="020B0604020202020204" pitchFamily="34" charset="0"/>
              <a:buChar char="•"/>
            </a:pPr>
            <a:r>
              <a:rPr lang="en-US" b="0" i="0" kern="1200" baseline="0" dirty="0">
                <a:solidFill>
                  <a:schemeClr val="tx1"/>
                </a:solidFill>
                <a:effectLst/>
                <a:latin typeface="+mn-lt"/>
                <a:ea typeface="+mn-ea"/>
                <a:cs typeface="+mn-cs"/>
              </a:rPr>
              <a:t>Has secondary data but not for all surveys </a:t>
            </a:r>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42</a:t>
            </a:fld>
            <a:endParaRPr lang="en-US"/>
          </a:p>
        </p:txBody>
      </p:sp>
    </p:spTree>
    <p:extLst>
      <p:ext uri="{BB962C8B-B14F-4D97-AF65-F5344CB8AC3E}">
        <p14:creationId xmlns:p14="http://schemas.microsoft.com/office/powerpoint/2010/main" val="3839389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a:t>
            </a:r>
            <a:r>
              <a:rPr lang="en-US" baseline="0" dirty="0"/>
              <a:t> last difference we’ll discuss today is the “with whom” data – this is data that indicates the absence or presence of other individuals during the activity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Archives differ in activities asked about and level of detail for individuals present during the activity </a:t>
            </a:r>
          </a:p>
          <a:p>
            <a:pPr marL="174708" indent="-174708" defTabSz="931774">
              <a:buFont typeface="Arial" panose="020B0604020202020204" pitchFamily="34" charset="0"/>
              <a:buChar char="•"/>
              <a:defRPr/>
            </a:pPr>
            <a:endParaRPr lang="en-US" baseline="0" dirty="0"/>
          </a:p>
          <a:p>
            <a:pPr marL="174708" indent="-174708" defTabSz="931774">
              <a:buFont typeface="Arial" panose="020B0604020202020204" pitchFamily="34" charset="0"/>
              <a:buChar char="•"/>
              <a:defRPr/>
            </a:pPr>
            <a:r>
              <a:rPr lang="en-US" baseline="0" dirty="0"/>
              <a:t>ATUS</a:t>
            </a:r>
          </a:p>
          <a:p>
            <a:pPr marL="640594" lvl="1" indent="-174708" defTabSz="931774">
              <a:buFont typeface="Arial" panose="020B0604020202020204" pitchFamily="34" charset="0"/>
              <a:buChar char="•"/>
              <a:defRPr/>
            </a:pPr>
            <a:r>
              <a:rPr lang="en-US" baseline="0" dirty="0"/>
              <a:t>WHO_ASK Some activities don’t have who data – sleeping, grooming, personal activities, refusal/Don’t know</a:t>
            </a:r>
          </a:p>
          <a:p>
            <a:pPr marL="174708" indent="-174708">
              <a:buFont typeface="Arial" panose="020B0604020202020204" pitchFamily="34" charset="0"/>
              <a:buChar char="•"/>
            </a:pPr>
            <a:endParaRPr lang="en-US" baseline="0" dirty="0"/>
          </a:p>
          <a:p>
            <a:pPr marL="640594" lvl="1" indent="-174708">
              <a:buFont typeface="Arial" panose="020B0604020202020204" pitchFamily="34" charset="0"/>
              <a:buChar char="•"/>
            </a:pPr>
            <a:r>
              <a:rPr lang="en-US" baseline="0" dirty="0"/>
              <a:t>ATUS provides most detail on the relationship of the person, and also their age and sex </a:t>
            </a:r>
          </a:p>
          <a:p>
            <a:pPr marL="1106481" lvl="2" indent="-174708">
              <a:buFont typeface="Arial" panose="020B0604020202020204" pitchFamily="34" charset="0"/>
              <a:buChar char="•"/>
            </a:pPr>
            <a:r>
              <a:rPr lang="en-US" baseline="0" dirty="0"/>
              <a:t>This is in the Technical Who Variables – require output of hierarchical data, one record per activity for each person</a:t>
            </a:r>
          </a:p>
          <a:p>
            <a:pPr marL="1106481" lvl="2"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All archives provide indicator variables for presence of specific individuals </a:t>
            </a:r>
          </a:p>
          <a:p>
            <a:pPr marL="640594" lvl="1" indent="-174708">
              <a:buFont typeface="Arial" panose="020B0604020202020204" pitchFamily="34" charset="0"/>
              <a:buChar char="•"/>
            </a:pPr>
            <a:r>
              <a:rPr lang="en-US" baseline="0" dirty="0"/>
              <a:t>Spouse/partner</a:t>
            </a:r>
          </a:p>
          <a:p>
            <a:pPr marL="640594" lvl="1" indent="-174708">
              <a:buFont typeface="Arial" panose="020B0604020202020204" pitchFamily="34" charset="0"/>
              <a:buChar char="•"/>
            </a:pPr>
            <a:r>
              <a:rPr lang="en-US" baseline="0" dirty="0"/>
              <a:t>Children </a:t>
            </a:r>
          </a:p>
          <a:p>
            <a:pPr marL="640594" lvl="1" indent="-174708">
              <a:buFont typeface="Arial" panose="020B0604020202020204" pitchFamily="34" charset="0"/>
              <a:buChar char="•"/>
            </a:pPr>
            <a:r>
              <a:rPr lang="en-US" baseline="0" dirty="0"/>
              <a:t>Other adults</a:t>
            </a:r>
          </a:p>
          <a:p>
            <a:pPr marL="640594" lvl="1" indent="-174708">
              <a:buFont typeface="Arial" panose="020B0604020202020204" pitchFamily="34" charset="0"/>
              <a:buChar char="•"/>
            </a:pPr>
            <a:r>
              <a:rPr lang="en-US" baseline="0" dirty="0"/>
              <a:t>No one else present </a:t>
            </a:r>
          </a:p>
          <a:p>
            <a:pPr marL="174708" indent="-174708">
              <a:buFont typeface="Arial" panose="020B0604020202020204" pitchFamily="34" charset="0"/>
              <a:buChar char="•"/>
            </a:pPr>
            <a:r>
              <a:rPr lang="en-US" baseline="0" dirty="0"/>
              <a:t>All allow custom time use variables that indicate time with specific individuals in specific activities </a:t>
            </a:r>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43</a:t>
            </a:fld>
            <a:endParaRPr lang="en-US"/>
          </a:p>
        </p:txBody>
      </p:sp>
    </p:spTree>
    <p:extLst>
      <p:ext uri="{BB962C8B-B14F-4D97-AF65-F5344CB8AC3E}">
        <p14:creationId xmlns:p14="http://schemas.microsoft.com/office/powerpoint/2010/main" val="1442405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Decision tree</a:t>
            </a:r>
            <a:r>
              <a:rPr lang="en-US" baseline="0" dirty="0"/>
              <a:t> is visual representation of differences across the archives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This handy visualization can help you determine which of three archives is best suited for your research topic </a:t>
            </a:r>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44</a:t>
            </a:fld>
            <a:endParaRPr lang="en-US"/>
          </a:p>
        </p:txBody>
      </p:sp>
    </p:spTree>
    <p:extLst>
      <p:ext uri="{BB962C8B-B14F-4D97-AF65-F5344CB8AC3E}">
        <p14:creationId xmlns:p14="http://schemas.microsoft.com/office/powerpoint/2010/main" val="1640248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prepared</a:t>
            </a:r>
            <a:r>
              <a:rPr lang="en-US" baseline="0" dirty="0"/>
              <a:t> a set of exercises to help familiarize you with the IPUMS time use website and get you started using MTUS-X data. there are a set of paper copies available as well as a link to the pdf version of the file under “training materials” on our website. Please work through the exercises that you find most relevant. We will be </a:t>
            </a:r>
            <a:r>
              <a:rPr lang="en-US" baseline="0" dirty="0" err="1"/>
              <a:t>avaiable</a:t>
            </a:r>
            <a:r>
              <a:rPr lang="en-US" baseline="0" dirty="0"/>
              <a:t> to help you as you work through them at your own pace.</a:t>
            </a:r>
          </a:p>
          <a:p>
            <a:endParaRPr lang="en-US" baseline="0" dirty="0"/>
          </a:p>
          <a:p>
            <a:r>
              <a:rPr lang="en-US" baseline="0" dirty="0"/>
              <a:t>We will take specific questions now. After the Q&amp;A we will also be available for </a:t>
            </a:r>
            <a:r>
              <a:rPr lang="en-US" baseline="0"/>
              <a:t>1:1 consultations. </a:t>
            </a:r>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56</a:t>
            </a:fld>
            <a:endParaRPr lang="en-US"/>
          </a:p>
        </p:txBody>
      </p:sp>
    </p:spTree>
    <p:extLst>
      <p:ext uri="{BB962C8B-B14F-4D97-AF65-F5344CB8AC3E}">
        <p14:creationId xmlns:p14="http://schemas.microsoft.com/office/powerpoint/2010/main" val="2914995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14B64-8205-4B4C-802C-3B64ACDABF2F}" type="slidenum">
              <a:rPr lang="en-US" smtClean="0"/>
              <a:pPr>
                <a:defRPr/>
              </a:pPr>
              <a:t>57</a:t>
            </a:fld>
            <a:endParaRPr lang="en-US"/>
          </a:p>
        </p:txBody>
      </p:sp>
    </p:spTree>
    <p:extLst>
      <p:ext uri="{BB962C8B-B14F-4D97-AF65-F5344CB8AC3E}">
        <p14:creationId xmlns:p14="http://schemas.microsoft.com/office/powerpoint/2010/main" val="1791807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701675" y="4416426"/>
            <a:ext cx="5607050" cy="4183063"/>
          </a:xfrm>
        </p:spPr>
        <p:txBody>
          <a:bodyPr/>
          <a:lstStyle/>
          <a:p>
            <a:r>
              <a:rPr lang="en-US" dirty="0"/>
              <a:t>Researchers define what work is. </a:t>
            </a:r>
          </a:p>
          <a:p>
            <a:r>
              <a:rPr lang="en-US" dirty="0"/>
              <a:t>MET values –Activities are classified by their MET (metabolic equivalent) value, which provides an estimate of the energy expended during an activity, per unit of time. It is expressed as the ratio of the metabolic rate during the activity to a standard resting metabolic rate of 1.  Ainsworth and colleagues prepared a compendium that was used to assign METs to each activity in the ATUS. </a:t>
            </a:r>
          </a:p>
        </p:txBody>
      </p:sp>
    </p:spTree>
    <p:extLst>
      <p:ext uri="{BB962C8B-B14F-4D97-AF65-F5344CB8AC3E}">
        <p14:creationId xmlns:p14="http://schemas.microsoft.com/office/powerpoint/2010/main" val="889154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3</a:t>
            </a:fld>
            <a:endParaRPr lang="en-US"/>
          </a:p>
        </p:txBody>
      </p:sp>
    </p:spTree>
    <p:extLst>
      <p:ext uri="{BB962C8B-B14F-4D97-AF65-F5344CB8AC3E}">
        <p14:creationId xmlns:p14="http://schemas.microsoft.com/office/powerpoint/2010/main" val="2801846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66</a:t>
            </a:fld>
            <a:endParaRPr lang="en-US"/>
          </a:p>
        </p:txBody>
      </p:sp>
    </p:spTree>
    <p:extLst>
      <p:ext uri="{BB962C8B-B14F-4D97-AF65-F5344CB8AC3E}">
        <p14:creationId xmlns:p14="http://schemas.microsoft.com/office/powerpoint/2010/main" val="3594062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67</a:t>
            </a:fld>
            <a:endParaRPr lang="en-US"/>
          </a:p>
        </p:txBody>
      </p:sp>
    </p:spTree>
    <p:extLst>
      <p:ext uri="{BB962C8B-B14F-4D97-AF65-F5344CB8AC3E}">
        <p14:creationId xmlns:p14="http://schemas.microsoft.com/office/powerpoint/2010/main" val="581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AFBE-DD9E-48DA-B20C-98887170458E}" type="slidenum">
              <a:rPr lang="en-US" smtClean="0"/>
              <a:t>68</a:t>
            </a:fld>
            <a:endParaRPr lang="en-US"/>
          </a:p>
        </p:txBody>
      </p:sp>
    </p:spTree>
    <p:extLst>
      <p:ext uri="{BB962C8B-B14F-4D97-AF65-F5344CB8AC3E}">
        <p14:creationId xmlns:p14="http://schemas.microsoft.com/office/powerpoint/2010/main" val="3794180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TUV correspond with the total time spent by the person in the variable created</a:t>
            </a:r>
          </a:p>
        </p:txBody>
      </p:sp>
      <p:sp>
        <p:nvSpPr>
          <p:cNvPr id="4" name="Slide Number Placeholder 3"/>
          <p:cNvSpPr>
            <a:spLocks noGrp="1"/>
          </p:cNvSpPr>
          <p:nvPr>
            <p:ph type="sldNum" sz="quarter" idx="10"/>
          </p:nvPr>
        </p:nvSpPr>
        <p:spPr/>
        <p:txBody>
          <a:bodyPr/>
          <a:lstStyle/>
          <a:p>
            <a:fld id="{761AA856-A9C9-4EE6-B2B5-369787C240F1}" type="slidenum">
              <a:rPr lang="en-US" smtClean="0"/>
              <a:t>90</a:t>
            </a:fld>
            <a:endParaRPr lang="en-US"/>
          </a:p>
        </p:txBody>
      </p:sp>
    </p:spTree>
    <p:extLst>
      <p:ext uri="{BB962C8B-B14F-4D97-AF65-F5344CB8AC3E}">
        <p14:creationId xmlns:p14="http://schemas.microsoft.com/office/powerpoint/2010/main" val="603649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selecting samples and the type of the data you can select the variables you want in your extract</a:t>
            </a:r>
          </a:p>
          <a:p>
            <a:r>
              <a:rPr lang="en-US" dirty="0"/>
              <a:t>Variable are grouped in categories</a:t>
            </a:r>
          </a:p>
          <a:p>
            <a:r>
              <a:rPr lang="en-US" dirty="0"/>
              <a:t>You can see for which samples of your selection the variable is available</a:t>
            </a:r>
          </a:p>
          <a:p>
            <a:r>
              <a:rPr lang="en-US" dirty="0"/>
              <a:t>Choose region and the age of the youngest child.</a:t>
            </a:r>
          </a:p>
          <a:p>
            <a:r>
              <a:rPr lang="en-US" dirty="0"/>
              <a:t>Introduce cps8</a:t>
            </a:r>
          </a:p>
          <a:p>
            <a:endParaRPr lang="en-US" dirty="0"/>
          </a:p>
        </p:txBody>
      </p:sp>
      <p:sp>
        <p:nvSpPr>
          <p:cNvPr id="4" name="Slide Number Placeholder 3"/>
          <p:cNvSpPr>
            <a:spLocks noGrp="1"/>
          </p:cNvSpPr>
          <p:nvPr>
            <p:ph type="sldNum" sz="quarter" idx="10"/>
          </p:nvPr>
        </p:nvSpPr>
        <p:spPr/>
        <p:txBody>
          <a:bodyPr/>
          <a:lstStyle/>
          <a:p>
            <a:fld id="{761AA856-A9C9-4EE6-B2B5-369787C240F1}" type="slidenum">
              <a:rPr lang="en-US" smtClean="0"/>
              <a:t>91</a:t>
            </a:fld>
            <a:endParaRPr lang="en-US"/>
          </a:p>
        </p:txBody>
      </p:sp>
    </p:spTree>
    <p:extLst>
      <p:ext uri="{BB962C8B-B14F-4D97-AF65-F5344CB8AC3E}">
        <p14:creationId xmlns:p14="http://schemas.microsoft.com/office/powerpoint/2010/main" val="3155459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1AA856-A9C9-4EE6-B2B5-369787C240F1}" type="slidenum">
              <a:rPr lang="en-US" smtClean="0"/>
              <a:t>94</a:t>
            </a:fld>
            <a:endParaRPr lang="en-US"/>
          </a:p>
        </p:txBody>
      </p:sp>
    </p:spTree>
    <p:extLst>
      <p:ext uri="{BB962C8B-B14F-4D97-AF65-F5344CB8AC3E}">
        <p14:creationId xmlns:p14="http://schemas.microsoft.com/office/powerpoint/2010/main" val="300554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IPUMS Time Use is part of a suite of</a:t>
            </a:r>
            <a:r>
              <a:rPr lang="en-US" baseline="0" dirty="0"/>
              <a:t> IPUMS projects at the University of Minnesota</a:t>
            </a:r>
          </a:p>
          <a:p>
            <a:endParaRPr lang="en-US" baseline="0" dirty="0"/>
          </a:p>
          <a:p>
            <a:r>
              <a:rPr lang="en-US" dirty="0"/>
              <a:t>IPUMS stands for: Integrated Public Use Microdata Series</a:t>
            </a:r>
          </a:p>
          <a:p>
            <a:r>
              <a:rPr lang="en-US" dirty="0"/>
              <a:t>However, it is now just “IPUMS”</a:t>
            </a:r>
          </a:p>
          <a:p>
            <a:r>
              <a:rPr lang="en-US" dirty="0"/>
              <a:t>Developed by the University of Minnesota and archived at the University of Minnesota</a:t>
            </a:r>
          </a:p>
          <a:p>
            <a:r>
              <a:rPr lang="en-US" dirty="0"/>
              <a:t>Originally  contained census data for the U.S. and other nations</a:t>
            </a:r>
          </a:p>
          <a:p>
            <a:r>
              <a:rPr lang="en-US" dirty="0"/>
              <a:t>Now has time use data in a similar web-based system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5</a:t>
            </a:fld>
            <a:endParaRPr lang="en-US"/>
          </a:p>
        </p:txBody>
      </p:sp>
    </p:spTree>
    <p:extLst>
      <p:ext uri="{BB962C8B-B14F-4D97-AF65-F5344CB8AC3E}">
        <p14:creationId xmlns:p14="http://schemas.microsoft.com/office/powerpoint/2010/main" val="187381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IPUMS Time Use consists of three databases. They all provide access to time diary data, but are harmonized differently. </a:t>
            </a:r>
          </a:p>
        </p:txBody>
      </p:sp>
      <p:sp>
        <p:nvSpPr>
          <p:cNvPr id="4" name="Slide Number Placeholder 3"/>
          <p:cNvSpPr>
            <a:spLocks noGrp="1"/>
          </p:cNvSpPr>
          <p:nvPr>
            <p:ph type="sldNum" sz="quarter" idx="10"/>
          </p:nvPr>
        </p:nvSpPr>
        <p:spPr/>
        <p:txBody>
          <a:bodyPr/>
          <a:lstStyle/>
          <a:p>
            <a:fld id="{BF7DAFBE-DD9E-48DA-B20C-98887170458E}" type="slidenum">
              <a:rPr lang="en-US" smtClean="0"/>
              <a:t>6</a:t>
            </a:fld>
            <a:endParaRPr lang="en-US"/>
          </a:p>
        </p:txBody>
      </p:sp>
    </p:spTree>
    <p:extLst>
      <p:ext uri="{BB962C8B-B14F-4D97-AF65-F5344CB8AC3E}">
        <p14:creationId xmlns:p14="http://schemas.microsoft.com/office/powerpoint/2010/main" val="259991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8</a:t>
            </a:fld>
            <a:endParaRPr lang="en-US"/>
          </a:p>
        </p:txBody>
      </p:sp>
    </p:spTree>
    <p:extLst>
      <p:ext uri="{BB962C8B-B14F-4D97-AF65-F5344CB8AC3E}">
        <p14:creationId xmlns:p14="http://schemas.microsoft.com/office/powerpoint/2010/main" val="315464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9</a:t>
            </a:fld>
            <a:endParaRPr lang="en-US"/>
          </a:p>
        </p:txBody>
      </p:sp>
    </p:spTree>
    <p:extLst>
      <p:ext uri="{BB962C8B-B14F-4D97-AF65-F5344CB8AC3E}">
        <p14:creationId xmlns:p14="http://schemas.microsoft.com/office/powerpoint/2010/main" val="330085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Powerful web-based interface allows creation of customized, easy-to-use data extracts &amp; user-defined measures of time in specific activity aggregations</a:t>
            </a:r>
          </a:p>
          <a:p>
            <a:endParaRPr lang="en-US" dirty="0"/>
          </a:p>
        </p:txBody>
      </p:sp>
      <p:sp>
        <p:nvSpPr>
          <p:cNvPr id="4" name="Slide Number Placeholder 3"/>
          <p:cNvSpPr>
            <a:spLocks noGrp="1"/>
          </p:cNvSpPr>
          <p:nvPr>
            <p:ph type="sldNum" sz="quarter" idx="10"/>
          </p:nvPr>
        </p:nvSpPr>
        <p:spPr/>
        <p:txBody>
          <a:bodyPr/>
          <a:lstStyle/>
          <a:p>
            <a:fld id="{BF7DAFBE-DD9E-48DA-B20C-98887170458E}" type="slidenum">
              <a:rPr lang="en-US" smtClean="0"/>
              <a:t>10</a:t>
            </a:fld>
            <a:endParaRPr lang="en-US"/>
          </a:p>
        </p:txBody>
      </p:sp>
    </p:spTree>
    <p:extLst>
      <p:ext uri="{BB962C8B-B14F-4D97-AF65-F5344CB8AC3E}">
        <p14:creationId xmlns:p14="http://schemas.microsoft.com/office/powerpoint/2010/main" val="410648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sample. </a:t>
            </a:r>
          </a:p>
          <a:p>
            <a:r>
              <a:rPr lang="en-US" dirty="0"/>
              <a:t>Module are NOT available for all the years</a:t>
            </a:r>
          </a:p>
          <a:p>
            <a:r>
              <a:rPr lang="en-US" dirty="0"/>
              <a:t>Select 2006 and 2012</a:t>
            </a:r>
          </a:p>
        </p:txBody>
      </p:sp>
      <p:sp>
        <p:nvSpPr>
          <p:cNvPr id="4" name="Slide Number Placeholder 3"/>
          <p:cNvSpPr>
            <a:spLocks noGrp="1"/>
          </p:cNvSpPr>
          <p:nvPr>
            <p:ph type="sldNum" sz="quarter" idx="10"/>
          </p:nvPr>
        </p:nvSpPr>
        <p:spPr/>
        <p:txBody>
          <a:bodyPr/>
          <a:lstStyle/>
          <a:p>
            <a:fld id="{761AA856-A9C9-4EE6-B2B5-369787C240F1}" type="slidenum">
              <a:rPr lang="en-US" smtClean="0"/>
              <a:t>15</a:t>
            </a:fld>
            <a:endParaRPr lang="en-US"/>
          </a:p>
        </p:txBody>
      </p:sp>
    </p:spTree>
    <p:extLst>
      <p:ext uri="{BB962C8B-B14F-4D97-AF65-F5344CB8AC3E}">
        <p14:creationId xmlns:p14="http://schemas.microsoft.com/office/powerpoint/2010/main" val="3764349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IPUMS_Wksp2017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723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IPUMS_Wksp20171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chor="b"/>
          <a:lstStyle/>
          <a:p>
            <a:r>
              <a:rPr lang="en-US" dirty="0"/>
              <a:t>Click to edit Master title style</a:t>
            </a:r>
          </a:p>
        </p:txBody>
      </p:sp>
      <p:sp>
        <p:nvSpPr>
          <p:cNvPr id="6" name="Content Placeholder 2"/>
          <p:cNvSpPr>
            <a:spLocks noGrp="1"/>
          </p:cNvSpPr>
          <p:nvPr>
            <p:ph idx="1"/>
          </p:nvPr>
        </p:nvSpPr>
        <p:spPr>
          <a:xfrm>
            <a:off x="457200" y="1600200"/>
            <a:ext cx="8229600" cy="4525963"/>
          </a:xfrm>
        </p:spPr>
        <p:txBody>
          <a:bodyPr/>
          <a:lstStyle>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UM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6451" y="425258"/>
            <a:ext cx="908050" cy="210684"/>
          </a:xfrm>
          <a:prstGeom prst="rect">
            <a:avLst/>
          </a:prstGeom>
        </p:spPr>
      </p:pic>
      <p:pic>
        <p:nvPicPr>
          <p:cNvPr id="7" name="Picture 6" descr="ctur_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9901" y="373687"/>
            <a:ext cx="311149" cy="248017"/>
          </a:xfrm>
          <a:prstGeom prst="rect">
            <a:avLst/>
          </a:prstGeom>
        </p:spPr>
      </p:pic>
    </p:spTree>
    <p:extLst>
      <p:ext uri="{BB962C8B-B14F-4D97-AF65-F5344CB8AC3E}">
        <p14:creationId xmlns:p14="http://schemas.microsoft.com/office/powerpoint/2010/main" val="319709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IPUMS_Wksp2017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descr="IPUMS_Wksp20172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22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PUMS_Wksp20172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chemeClr val="bg1">
                    <a:lumMod val="85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24581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51531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55126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181EAE-5505-4E43-A449-2919B22A077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591848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181EAE-5505-4E43-A449-2919B22A077E}" type="datetimeFigureOut">
              <a:rPr lang="en-US" smtClean="0"/>
              <a:t>8/6/2019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955815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181EAE-5505-4E43-A449-2919B22A077E}" type="datetimeFigureOut">
              <a:rPr lang="en-US" smtClean="0"/>
              <a:t>8/6/2019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723048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181EAE-5505-4E43-A449-2919B22A077E}" type="datetimeFigureOut">
              <a:rPr lang="en-US" smtClean="0"/>
              <a:t>8/6/2019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823963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IPUMS_Wksp201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95631"/>
            <a:ext cx="8229600" cy="1143000"/>
          </a:xfrm>
        </p:spPr>
        <p:txBody>
          <a:bodyPr/>
          <a:lstStyle>
            <a:lvl1pPr>
              <a:defRPr>
                <a:solidFill>
                  <a:schemeClr val="tx2">
                    <a:lumMod val="75000"/>
                  </a:schemeClr>
                </a:solidFill>
              </a:defRPr>
            </a:lvl1pPr>
          </a:lstStyle>
          <a:p>
            <a:r>
              <a:rPr lang="en-US" dirty="0"/>
              <a:t>Click to edit Master title style</a:t>
            </a:r>
          </a:p>
        </p:txBody>
      </p:sp>
      <p:sp>
        <p:nvSpPr>
          <p:cNvPr id="7" name="Content Placeholder 2"/>
          <p:cNvSpPr>
            <a:spLocks noGrp="1"/>
          </p:cNvSpPr>
          <p:nvPr>
            <p:ph idx="1"/>
          </p:nvPr>
        </p:nvSpPr>
        <p:spPr>
          <a:xfrm>
            <a:off x="457200" y="1600200"/>
            <a:ext cx="8229600" cy="4525963"/>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19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81EAE-5505-4E43-A449-2919B22A077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4151380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81EAE-5505-4E43-A449-2919B22A077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40568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942400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845143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a:lstStyle/>
          <a:p>
            <a:pPr lvl="0"/>
            <a:endParaRPr lang="en-US"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F4A94549-FD24-4B29-B393-B95B263E3173}" type="slidenum">
              <a:rPr lang="en-US" altLang="en-US"/>
              <a:pPr/>
              <a:t>‹#›</a:t>
            </a:fld>
            <a:endParaRPr lang="en-US" alt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0564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IPUMS_Wksp2017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8694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299771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4100130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812720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181EAE-5505-4E43-A449-2919B22A077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34756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descr="IPUMS_Wksp2017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344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181EAE-5505-4E43-A449-2919B22A077E}" type="datetimeFigureOut">
              <a:rPr lang="en-US" smtClean="0"/>
              <a:t>8/6/2019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3321168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181EAE-5505-4E43-A449-2919B22A077E}" type="datetimeFigureOut">
              <a:rPr lang="en-US" smtClean="0"/>
              <a:t>8/6/2019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417045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181EAE-5505-4E43-A449-2919B22A077E}" type="datetimeFigureOut">
              <a:rPr lang="en-US" smtClean="0"/>
              <a:t>8/6/2019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3504664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81EAE-5505-4E43-A449-2919B22A077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3716580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181EAE-5505-4E43-A449-2919B22A077E}"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2047990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134307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81EAE-5505-4E43-A449-2919B22A077E}"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2B688-D3A9-3C42-B271-4C5387D22298}" type="slidenum">
              <a:rPr lang="en-US" smtClean="0"/>
              <a:t>‹#›</a:t>
            </a:fld>
            <a:endParaRPr lang="en-US"/>
          </a:p>
        </p:txBody>
      </p:sp>
    </p:spTree>
    <p:extLst>
      <p:ext uri="{BB962C8B-B14F-4D97-AF65-F5344CB8AC3E}">
        <p14:creationId xmlns:p14="http://schemas.microsoft.com/office/powerpoint/2010/main" val="68964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descr="IPUMS_Wksp2017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IPUMS_Wksp2017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IPUMS_Wksp2017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IPUMS_Wksp2017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IPUMS_Wksp2017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IPUMS_Wksp2017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90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81EAE-5505-4E43-A449-2919B22A077E}" type="datetimeFigureOut">
              <a:rPr lang="en-US" smtClean="0"/>
              <a:t>8/6/2019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2B688-D3A9-3C42-B271-4C5387D22298}" type="slidenum">
              <a:rPr lang="en-US" smtClean="0"/>
              <a:t>‹#›</a:t>
            </a:fld>
            <a:endParaRPr lang="en-US"/>
          </a:p>
        </p:txBody>
      </p:sp>
    </p:spTree>
    <p:extLst>
      <p:ext uri="{BB962C8B-B14F-4D97-AF65-F5344CB8AC3E}">
        <p14:creationId xmlns:p14="http://schemas.microsoft.com/office/powerpoint/2010/main" val="4161337286"/>
      </p:ext>
    </p:extLst>
  </p:cSld>
  <p:clrMap bg1="lt1" tx1="dk1" bg2="lt2" tx2="dk2" accent1="accent1" accent2="accent2" accent3="accent3" accent4="accent4" accent5="accent5" accent6="accent6" hlink="hlink" folHlink="folHlink"/>
  <p:sldLayoutIdLst>
    <p:sldLayoutId id="2147483660" r:id="rId1"/>
    <p:sldLayoutId id="2147483674" r:id="rId2"/>
    <p:sldLayoutId id="2147483675" r:id="rId3"/>
    <p:sldLayoutId id="2147483682" r:id="rId4"/>
    <p:sldLayoutId id="2147483683" r:id="rId5"/>
    <p:sldLayoutId id="2147483676" r:id="rId6"/>
    <p:sldLayoutId id="2147483680" r:id="rId7"/>
    <p:sldLayoutId id="2147483681" r:id="rId8"/>
    <p:sldLayoutId id="2147483677" r:id="rId9"/>
    <p:sldLayoutId id="2147483678" r:id="rId10"/>
    <p:sldLayoutId id="2147483679" r:id="rId11"/>
    <p:sldLayoutId id="2147483684" r:id="rId12"/>
    <p:sldLayoutId id="2147483649" r:id="rId13"/>
    <p:sldLayoutId id="2147483650" r:id="rId14"/>
    <p:sldLayoutId id="214748365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 id="2147483685" r:id="rId24"/>
  </p:sldLayoutIdLst>
  <p:txStyles>
    <p:titleStyle>
      <a:lvl1pPr algn="ctr" defTabSz="457200" rtl="0" eaLnBrk="1" latinLnBrk="0" hangingPunct="1">
        <a:spcBef>
          <a:spcPct val="0"/>
        </a:spcBef>
        <a:buNone/>
        <a:defRPr sz="4400"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81EAE-5505-4E43-A449-2919B22A077E}" type="datetimeFigureOut">
              <a:rPr lang="en-US" smtClean="0"/>
              <a:t>8/6/2019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2B688-D3A9-3C42-B271-4C5387D22298}" type="slidenum">
              <a:rPr lang="en-US" smtClean="0"/>
              <a:t>‹#›</a:t>
            </a:fld>
            <a:endParaRPr lang="en-US"/>
          </a:p>
        </p:txBody>
      </p:sp>
    </p:spTree>
    <p:extLst>
      <p:ext uri="{BB962C8B-B14F-4D97-AF65-F5344CB8AC3E}">
        <p14:creationId xmlns:p14="http://schemas.microsoft.com/office/powerpoint/2010/main" val="9232705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mailto:ipums@umn.edu"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ttps://www.atusdata.org/atus-action/samples"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atusdata.org/atus/cpslink.shtml"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www.atusdata.org/atus-action/variables/group"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s://www.timeuse.org/"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flowingdata.com/2017/11/16/switching-jobs/"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hyperlink" Target="http://flowingdata.com/2017/11/16/switching-jobs/"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mtusdata.org/mtus/samples.shtml"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hyperlink" Target="https://www.mtusdata.org/mtus-action/variables/HEALTH#codes_section" TargetMode="External"/><Relationship Id="rId3" Type="http://schemas.openxmlformats.org/officeDocument/2006/relationships/hyperlink" Target="https://www.atusdata.org/atus-action/variables/GENHEALTH#codes_section" TargetMode="External"/><Relationship Id="rId7" Type="http://schemas.openxmlformats.org/officeDocument/2006/relationships/hyperlink" Target="https://www.ahtusdata.org/ahtus-action/variables/DISAB#codes_section"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hyperlink" Target="https://www.atusdata.org/atus-action/variables/METVALUE#codes_section" TargetMode="External"/><Relationship Id="rId5" Type="http://schemas.openxmlformats.org/officeDocument/2006/relationships/hyperlink" Target="https://www.atusdata.org/atus-action/variables/group?id=well-being" TargetMode="External"/><Relationship Id="rId10" Type="http://schemas.openxmlformats.org/officeDocument/2006/relationships/hyperlink" Target="https://www.mtusdata.org/mtus-action/variables/DISAB#codes_section" TargetMode="External"/><Relationship Id="rId4" Type="http://schemas.openxmlformats.org/officeDocument/2006/relationships/hyperlink" Target="https://www.atusdata.org/atus-action/variables/group?id=eat_health" TargetMode="External"/><Relationship Id="rId9" Type="http://schemas.openxmlformats.org/officeDocument/2006/relationships/hyperlink" Target="https://www.mtusdata.org/mtus-action/variables/RUSHED#codes_sectio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atusdata.org/atus-action/variables/group?id=a-sec_act"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hyperlink" Target="https://www.mtusdata.org/mtus-action/variables/SEC#codes_section" TargetMode="External"/><Relationship Id="rId4" Type="http://schemas.openxmlformats.org/officeDocument/2006/relationships/hyperlink" Target="https://www.ahtusdata.org/ahtus-action/variables/SEC#codes_section"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atusdata.org/atus-action/variables/WHO_ASK#description_section" TargetMode="External"/><Relationship Id="rId7" Type="http://schemas.openxmlformats.org/officeDocument/2006/relationships/hyperlink" Target="https://www.mtusdata.org/mtus-action/variables/group?id=with_who"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hyperlink" Target="https://www.mtusdata.org/mtus-action/samples" TargetMode="External"/><Relationship Id="rId5" Type="http://schemas.openxmlformats.org/officeDocument/2006/relationships/hyperlink" Target="https://www.ahtusdata.org/ahtus-action/variables/group?id=with_who" TargetMode="External"/><Relationship Id="rId4" Type="http://schemas.openxmlformats.org/officeDocument/2006/relationships/hyperlink" Target="https://www.atusdata.org/atus-action/variables/group?id=w-tech" TargetMode="Externa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www.ipums.org/"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www.atusdata.org/atus-action/variables/group?id=a-tech"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hyperlink" Target="https://epi.grants.cancer.gov/physical/MET/" TargetMode="External"/><Relationship Id="rId4" Type="http://schemas.openxmlformats.org/officeDocument/2006/relationships/hyperlink" Target="https://www.atusdata.org/atus-action/variables/METVALUE#description_section"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s://www.atusdata.org/atus-action/variables/group?id=demog"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hyperlink" Target="https://www.atusdata.org/atus/extract_instructions.shtml"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hyperlink" Target="https://www.atusdata.org/atus/training_materials.shtml"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hyperlink" Target="https://www.atusdata.org/atus-action/variables/group"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hyperlink" Target="mailto:Lsayer@umd.edu" TargetMode="External"/><Relationship Id="rId2" Type="http://schemas.openxmlformats.org/officeDocument/2006/relationships/hyperlink" Target="mailto:Hofferth@umd.edu" TargetMode="Externa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IPUMS Time Use Workshop</a:t>
            </a:r>
            <a:br>
              <a:rPr lang="en-US" b="1" dirty="0"/>
            </a:br>
            <a:r>
              <a:rPr lang="en-US" b="1" dirty="0"/>
              <a:t>ASA 2019 annual conference</a:t>
            </a:r>
            <a:br>
              <a:rPr lang="en-US" b="1" dirty="0"/>
            </a:br>
            <a:endParaRPr lang="en-US" dirty="0">
              <a:solidFill>
                <a:schemeClr val="bg1">
                  <a:lumMod val="85000"/>
                </a:schemeClr>
              </a:solidFill>
            </a:endParaRPr>
          </a:p>
        </p:txBody>
      </p:sp>
      <p:sp>
        <p:nvSpPr>
          <p:cNvPr id="4" name="Subtitle 3"/>
          <p:cNvSpPr>
            <a:spLocks noGrp="1"/>
          </p:cNvSpPr>
          <p:nvPr>
            <p:ph type="subTitle" idx="1"/>
          </p:nvPr>
        </p:nvSpPr>
        <p:spPr>
          <a:xfrm>
            <a:off x="685800" y="3886200"/>
            <a:ext cx="7553848" cy="1752600"/>
          </a:xfrm>
        </p:spPr>
        <p:txBody>
          <a:bodyPr>
            <a:normAutofit fontScale="70000" lnSpcReduction="20000"/>
          </a:bodyPr>
          <a:lstStyle/>
          <a:p>
            <a:endParaRPr lang="en-US" b="1" dirty="0"/>
          </a:p>
          <a:p>
            <a:r>
              <a:rPr lang="en-US" b="1" dirty="0"/>
              <a:t>Sandra Hofferth, Maryland Population Research Center (MPRC)</a:t>
            </a:r>
          </a:p>
          <a:p>
            <a:r>
              <a:rPr lang="en-US" b="1" dirty="0"/>
              <a:t>Liana Sayer, Professor of Sociology &amp; Director, </a:t>
            </a:r>
          </a:p>
          <a:p>
            <a:r>
              <a:rPr lang="en-US" b="1" dirty="0"/>
              <a:t>Maryland Time Use</a:t>
            </a:r>
            <a:endParaRPr lang="en-US" dirty="0"/>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Tree>
    <p:extLst>
      <p:ext uri="{BB962C8B-B14F-4D97-AF65-F5344CB8AC3E}">
        <p14:creationId xmlns:p14="http://schemas.microsoft.com/office/powerpoint/2010/main" val="3984717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Web-Based Data Access System</a:t>
            </a:r>
          </a:p>
        </p:txBody>
      </p:sp>
      <p:sp>
        <p:nvSpPr>
          <p:cNvPr id="3" name="Content Placeholder 2"/>
          <p:cNvSpPr>
            <a:spLocks noGrp="1"/>
          </p:cNvSpPr>
          <p:nvPr>
            <p:ph idx="1"/>
          </p:nvPr>
        </p:nvSpPr>
        <p:spPr/>
        <p:txBody>
          <a:bodyPr>
            <a:normAutofit fontScale="70000" lnSpcReduction="20000"/>
          </a:bodyPr>
          <a:lstStyle/>
          <a:p>
            <a:r>
              <a:rPr lang="en-US" dirty="0"/>
              <a:t>Why use IPUMS Time Use archive (ATUS-X, AHTUS-X, MTUS-X)? </a:t>
            </a:r>
          </a:p>
          <a:p>
            <a:pPr lvl="1"/>
            <a:r>
              <a:rPr lang="en-US" dirty="0"/>
              <a:t>Lowers barriers to access – much is done for the user behind the scenes so you don’t have to</a:t>
            </a:r>
          </a:p>
          <a:p>
            <a:pPr lvl="1"/>
            <a:r>
              <a:rPr lang="en-US" dirty="0"/>
              <a:t>Lowers learning time – everything in one place</a:t>
            </a:r>
          </a:p>
          <a:p>
            <a:pPr lvl="1"/>
            <a:r>
              <a:rPr lang="en-US" dirty="0"/>
              <a:t>Simplifies use of complex time diary data</a:t>
            </a:r>
          </a:p>
          <a:p>
            <a:r>
              <a:rPr lang="en-US" dirty="0"/>
              <a:t>What does it deliver? Customized data set with</a:t>
            </a:r>
          </a:p>
          <a:p>
            <a:pPr lvl="1"/>
            <a:r>
              <a:rPr lang="en-US" dirty="0"/>
              <a:t>Years of data and countries you want </a:t>
            </a:r>
          </a:p>
          <a:p>
            <a:pPr lvl="1"/>
            <a:r>
              <a:rPr lang="en-US" dirty="0"/>
              <a:t>Data </a:t>
            </a:r>
            <a:r>
              <a:rPr lang="en-US" dirty="0">
                <a:solidFill>
                  <a:schemeClr val="accent2"/>
                </a:solidFill>
              </a:rPr>
              <a:t>harmonized</a:t>
            </a:r>
            <a:r>
              <a:rPr lang="en-US" dirty="0"/>
              <a:t> across time and countries</a:t>
            </a:r>
          </a:p>
          <a:p>
            <a:pPr lvl="1"/>
            <a:r>
              <a:rPr lang="en-US" dirty="0"/>
              <a:t>Variables you care about and defined the way you want</a:t>
            </a:r>
          </a:p>
          <a:p>
            <a:pPr lvl="1"/>
            <a:r>
              <a:rPr lang="en-US" dirty="0"/>
              <a:t>User-defined measures of time in specific activity aggregations</a:t>
            </a:r>
          </a:p>
          <a:p>
            <a:pPr lvl="1"/>
            <a:r>
              <a:rPr lang="en-US" dirty="0"/>
              <a:t>Dataset and variable-level documentation in one place and connected to your variables, plus variable-level frequencies</a:t>
            </a:r>
          </a:p>
          <a:p>
            <a:pPr lvl="1"/>
            <a:r>
              <a:rPr lang="en-US" dirty="0"/>
              <a:t>Data in multiple formats (SAS, STATA, SPSS)</a:t>
            </a:r>
          </a:p>
          <a:p>
            <a:r>
              <a:rPr lang="en-US" dirty="0">
                <a:solidFill>
                  <a:srgbClr val="C00000"/>
                </a:solidFill>
              </a:rPr>
              <a:t>Email helpline: </a:t>
            </a:r>
            <a:r>
              <a:rPr lang="en-US" dirty="0">
                <a:solidFill>
                  <a:srgbClr val="C00000"/>
                </a:solidFill>
                <a:hlinkClick r:id="rId3"/>
              </a:rPr>
              <a:t>ipums@umn.edu</a:t>
            </a:r>
            <a:endParaRPr lang="en-US" dirty="0"/>
          </a:p>
          <a:p>
            <a:endParaRPr lang="en-US" dirty="0"/>
          </a:p>
        </p:txBody>
      </p:sp>
    </p:spTree>
    <p:extLst>
      <p:ext uri="{BB962C8B-B14F-4D97-AF65-F5344CB8AC3E}">
        <p14:creationId xmlns:p14="http://schemas.microsoft.com/office/powerpoint/2010/main" val="171569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9076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E86E-ECF9-429F-841D-D0FD4D4B6A53}"/>
              </a:ext>
            </a:extLst>
          </p:cNvPr>
          <p:cNvSpPr>
            <a:spLocks noGrp="1"/>
          </p:cNvSpPr>
          <p:nvPr>
            <p:ph type="title"/>
          </p:nvPr>
        </p:nvSpPr>
        <p:spPr>
          <a:xfrm>
            <a:off x="457200" y="274638"/>
            <a:ext cx="8229600" cy="1143000"/>
          </a:xfrm>
        </p:spPr>
        <p:txBody>
          <a:bodyPr/>
          <a:lstStyle/>
          <a:p>
            <a:r>
              <a:rPr lang="en-US" dirty="0"/>
              <a:t>ATUS - X</a:t>
            </a:r>
          </a:p>
        </p:txBody>
      </p:sp>
      <p:sp>
        <p:nvSpPr>
          <p:cNvPr id="3" name="Content Placeholder 2">
            <a:extLst>
              <a:ext uri="{FF2B5EF4-FFF2-40B4-BE49-F238E27FC236}">
                <a16:creationId xmlns:a16="http://schemas.microsoft.com/office/drawing/2014/main" id="{07AFD9D4-4E22-4443-A8FF-45BE540024B6}"/>
              </a:ext>
            </a:extLst>
          </p:cNvPr>
          <p:cNvSpPr>
            <a:spLocks noGrp="1"/>
          </p:cNvSpPr>
          <p:nvPr>
            <p:ph idx="1"/>
          </p:nvPr>
        </p:nvSpPr>
        <p:spPr/>
        <p:txBody>
          <a:bodyPr>
            <a:normAutofit fontScale="92500"/>
          </a:bodyPr>
          <a:lstStyle/>
          <a:p>
            <a:r>
              <a:rPr lang="en-US" dirty="0"/>
              <a:t>Data from the American Time Use Survey from 2003 to the present</a:t>
            </a:r>
          </a:p>
          <a:p>
            <a:r>
              <a:rPr lang="en-US" dirty="0"/>
              <a:t>Survey of persons age 15 and older interviewed with a 20-minute computer-assisted interview conducted by telephone by the U.S. Census Bureau for the Bureau of Labor Statistics</a:t>
            </a:r>
          </a:p>
          <a:p>
            <a:r>
              <a:rPr lang="en-US" dirty="0"/>
              <a:t>Annual data released in summer each year</a:t>
            </a:r>
          </a:p>
          <a:p>
            <a:r>
              <a:rPr lang="en-US" dirty="0"/>
              <a:t>Occasional supplements with focused items:</a:t>
            </a:r>
          </a:p>
          <a:p>
            <a:pPr lvl="1"/>
            <a:r>
              <a:rPr lang="en-US" dirty="0"/>
              <a:t>Eating and Health, Well-Being, Leave, Elder Care</a:t>
            </a:r>
          </a:p>
          <a:p>
            <a:pPr lvl="1"/>
            <a:endParaRPr lang="en-US" dirty="0"/>
          </a:p>
          <a:p>
            <a:pPr lvl="1"/>
            <a:endParaRPr lang="en-US" dirty="0"/>
          </a:p>
        </p:txBody>
      </p:sp>
    </p:spTree>
    <p:extLst>
      <p:ext uri="{BB962C8B-B14F-4D97-AF65-F5344CB8AC3E}">
        <p14:creationId xmlns:p14="http://schemas.microsoft.com/office/powerpoint/2010/main" val="104384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38C348-1CAC-4EF1-9269-83D66E99604E}"/>
              </a:ext>
            </a:extLst>
          </p:cNvPr>
          <p:cNvPicPr>
            <a:picLocks noChangeAspect="1"/>
          </p:cNvPicPr>
          <p:nvPr/>
        </p:nvPicPr>
        <p:blipFill>
          <a:blip r:embed="rId2"/>
          <a:stretch>
            <a:fillRect/>
          </a:stretch>
        </p:blipFill>
        <p:spPr>
          <a:xfrm>
            <a:off x="0" y="167691"/>
            <a:ext cx="9144000" cy="6522617"/>
          </a:xfrm>
          <a:prstGeom prst="rect">
            <a:avLst/>
          </a:prstGeom>
        </p:spPr>
      </p:pic>
    </p:spTree>
    <p:extLst>
      <p:ext uri="{BB962C8B-B14F-4D97-AF65-F5344CB8AC3E}">
        <p14:creationId xmlns:p14="http://schemas.microsoft.com/office/powerpoint/2010/main" val="3271288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6E638-135A-4F11-AEA3-4D1272D31926}"/>
              </a:ext>
            </a:extLst>
          </p:cNvPr>
          <p:cNvPicPr>
            <a:picLocks noChangeAspect="1"/>
          </p:cNvPicPr>
          <p:nvPr/>
        </p:nvPicPr>
        <p:blipFill>
          <a:blip r:embed="rId2"/>
          <a:stretch>
            <a:fillRect/>
          </a:stretch>
        </p:blipFill>
        <p:spPr>
          <a:xfrm>
            <a:off x="623336" y="456785"/>
            <a:ext cx="7897327" cy="5944430"/>
          </a:xfrm>
          <a:prstGeom prst="rect">
            <a:avLst/>
          </a:prstGeom>
        </p:spPr>
      </p:pic>
    </p:spTree>
    <p:extLst>
      <p:ext uri="{BB962C8B-B14F-4D97-AF65-F5344CB8AC3E}">
        <p14:creationId xmlns:p14="http://schemas.microsoft.com/office/powerpoint/2010/main" val="2340129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eaLnBrk="1" hangingPunct="1">
              <a:defRPr/>
            </a:pPr>
            <a:r>
              <a:rPr lang="en-US" dirty="0"/>
              <a:t>Types of People</a:t>
            </a:r>
          </a:p>
        </p:txBody>
      </p:sp>
      <p:sp>
        <p:nvSpPr>
          <p:cNvPr id="7" name="Content Placeholder 2"/>
          <p:cNvSpPr>
            <a:spLocks noGrp="1"/>
          </p:cNvSpPr>
          <p:nvPr>
            <p:ph idx="1"/>
          </p:nvPr>
        </p:nvSpPr>
        <p:spPr/>
        <p:txBody>
          <a:bodyPr>
            <a:normAutofit fontScale="70000" lnSpcReduction="20000"/>
          </a:bodyPr>
          <a:lstStyle/>
          <a:p>
            <a:pPr marL="457200" indent="-457200" eaLnBrk="1" hangingPunct="1">
              <a:buFont typeface="Arial" pitchFamily="34" charset="0"/>
              <a:buChar char="•"/>
              <a:defRPr/>
            </a:pPr>
            <a:r>
              <a:rPr lang="en-US" sz="3000" dirty="0"/>
              <a:t>ATUS respondents</a:t>
            </a:r>
          </a:p>
          <a:p>
            <a:pPr marL="914400" lvl="1" indent="-457200" eaLnBrk="1" hangingPunct="1">
              <a:buFont typeface="Arial" pitchFamily="34" charset="0"/>
              <a:buChar char="•"/>
              <a:defRPr/>
            </a:pPr>
            <a:r>
              <a:rPr lang="en-US" sz="2600" dirty="0"/>
              <a:t>Time diary data for one 24-hour period</a:t>
            </a:r>
          </a:p>
          <a:p>
            <a:pPr marL="914400" lvl="1" indent="-457200" eaLnBrk="1" hangingPunct="1">
              <a:buFont typeface="Arial" pitchFamily="34" charset="0"/>
              <a:buChar char="•"/>
              <a:defRPr/>
            </a:pPr>
            <a:r>
              <a:rPr lang="en-US" sz="2600" dirty="0"/>
              <a:t>Last month of CPS data</a:t>
            </a:r>
          </a:p>
          <a:p>
            <a:pPr marL="914400" lvl="1" indent="-457200" eaLnBrk="1" hangingPunct="1">
              <a:buFont typeface="Arial" pitchFamily="34" charset="0"/>
              <a:buChar char="•"/>
              <a:defRPr/>
            </a:pPr>
            <a:r>
              <a:rPr lang="en-US" sz="2600" dirty="0"/>
              <a:t>Updates from CPS</a:t>
            </a:r>
          </a:p>
          <a:p>
            <a:pPr marL="457200" indent="-457200" eaLnBrk="1" hangingPunct="1">
              <a:buFont typeface="Arial" pitchFamily="34" charset="0"/>
              <a:buChar char="•"/>
              <a:defRPr/>
            </a:pPr>
            <a:r>
              <a:rPr lang="en-US" sz="3000" dirty="0"/>
              <a:t>Members of ATUS respondent households</a:t>
            </a:r>
          </a:p>
          <a:p>
            <a:pPr marL="914400" lvl="1" indent="-457200" eaLnBrk="1" hangingPunct="1">
              <a:buFont typeface="Arial" pitchFamily="34" charset="0"/>
              <a:buChar char="•"/>
              <a:defRPr/>
            </a:pPr>
            <a:r>
              <a:rPr lang="en-US" sz="2600" dirty="0"/>
              <a:t>Last month of CPS data</a:t>
            </a:r>
          </a:p>
          <a:p>
            <a:pPr marL="914400" lvl="1" indent="-457200" eaLnBrk="1" hangingPunct="1">
              <a:buFont typeface="Arial" pitchFamily="34" charset="0"/>
              <a:buChar char="•"/>
              <a:defRPr/>
            </a:pPr>
            <a:r>
              <a:rPr lang="en-US" sz="2600" dirty="0"/>
              <a:t>Updates from CPS</a:t>
            </a:r>
          </a:p>
          <a:p>
            <a:pPr marL="457200" indent="-457200" eaLnBrk="1" hangingPunct="1">
              <a:buFont typeface="Arial" pitchFamily="34" charset="0"/>
              <a:buChar char="•"/>
              <a:defRPr/>
            </a:pPr>
            <a:r>
              <a:rPr lang="en-US" sz="3000" dirty="0"/>
              <a:t>ATUS non-respondents</a:t>
            </a:r>
          </a:p>
          <a:p>
            <a:pPr marL="914400" lvl="1" indent="-457200" eaLnBrk="1" hangingPunct="1">
              <a:buFont typeface="Arial" pitchFamily="34" charset="0"/>
              <a:buChar char="•"/>
              <a:defRPr/>
            </a:pPr>
            <a:r>
              <a:rPr lang="en-US" sz="2600" dirty="0"/>
              <a:t>Survey methodology questions</a:t>
            </a:r>
          </a:p>
          <a:p>
            <a:pPr marL="914400" lvl="1" indent="-457200" eaLnBrk="1" hangingPunct="1">
              <a:buFont typeface="Arial" pitchFamily="34" charset="0"/>
              <a:buChar char="•"/>
              <a:defRPr/>
            </a:pPr>
            <a:r>
              <a:rPr lang="en-US" sz="2600" dirty="0"/>
              <a:t>Last month of CPS data</a:t>
            </a:r>
          </a:p>
          <a:p>
            <a:pPr marL="457200" indent="-457200" eaLnBrk="1" hangingPunct="1">
              <a:buFont typeface="Arial" pitchFamily="34" charset="0"/>
              <a:buChar char="•"/>
              <a:defRPr/>
            </a:pPr>
            <a:r>
              <a:rPr lang="en-US" sz="3000" dirty="0"/>
              <a:t>Members of ATUS non-respondent households</a:t>
            </a:r>
          </a:p>
          <a:p>
            <a:pPr marL="914400" lvl="1" indent="-457200" eaLnBrk="1" hangingPunct="1">
              <a:buFont typeface="Arial" pitchFamily="34" charset="0"/>
              <a:buChar char="•"/>
              <a:defRPr/>
            </a:pPr>
            <a:r>
              <a:rPr lang="en-US" sz="2600" dirty="0"/>
              <a:t>Last month of CPS data</a:t>
            </a:r>
          </a:p>
          <a:p>
            <a:pPr marL="914400" lvl="1" indent="-457200" eaLnBrk="1" hangingPunct="1">
              <a:buFont typeface="Arial" pitchFamily="34" charset="0"/>
              <a:buChar char="•"/>
              <a:defRPr/>
            </a:pPr>
            <a:endParaRPr lang="en-US" sz="2600" dirty="0"/>
          </a:p>
          <a:p>
            <a:pPr marL="457200" indent="-457200" eaLnBrk="1" hangingPunct="1">
              <a:buFont typeface="Arial" pitchFamily="34" charset="0"/>
              <a:buChar char="•"/>
              <a:defRPr/>
            </a:pPr>
            <a:r>
              <a:rPr lang="en-US" sz="3000" dirty="0">
                <a:solidFill>
                  <a:srgbClr val="FF0000"/>
                </a:solidFill>
              </a:rPr>
              <a:t>NOTE: not only time use, but data from two time points for a large number of variables! </a:t>
            </a:r>
          </a:p>
        </p:txBody>
      </p:sp>
      <p:sp>
        <p:nvSpPr>
          <p:cNvPr id="2" name="TextBox 1"/>
          <p:cNvSpPr txBox="1"/>
          <p:nvPr/>
        </p:nvSpPr>
        <p:spPr>
          <a:xfrm>
            <a:off x="8388297" y="6393242"/>
            <a:ext cx="622286" cy="369332"/>
          </a:xfrm>
          <a:prstGeom prst="rect">
            <a:avLst/>
          </a:prstGeom>
          <a:noFill/>
        </p:spPr>
        <p:txBody>
          <a:bodyPr wrap="none" rtlCol="0">
            <a:spAutoFit/>
          </a:bodyPr>
          <a:lstStyle/>
          <a:p>
            <a:r>
              <a:rPr lang="en-US" dirty="0">
                <a:hlinkClick r:id="rId3"/>
              </a:rPr>
              <a:t>Back</a:t>
            </a:r>
            <a:endParaRPr lang="en-US" dirty="0"/>
          </a:p>
        </p:txBody>
      </p:sp>
    </p:spTree>
    <p:extLst>
      <p:ext uri="{BB962C8B-B14F-4D97-AF65-F5344CB8AC3E}">
        <p14:creationId xmlns:p14="http://schemas.microsoft.com/office/powerpoint/2010/main" val="240308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ATUS versus CPS Variables</a:t>
            </a:r>
          </a:p>
        </p:txBody>
      </p:sp>
      <p:sp>
        <p:nvSpPr>
          <p:cNvPr id="3" name="Content Placeholder 2"/>
          <p:cNvSpPr>
            <a:spLocks noGrp="1"/>
          </p:cNvSpPr>
          <p:nvPr>
            <p:ph idx="1"/>
          </p:nvPr>
        </p:nvSpPr>
        <p:spPr/>
        <p:txBody>
          <a:bodyPr rtlCol="0">
            <a:normAutofit fontScale="62500" lnSpcReduction="20000"/>
          </a:bodyPr>
          <a:lstStyle/>
          <a:p>
            <a:pPr eaLnBrk="1" fontAlgn="auto" hangingPunct="1">
              <a:spcAft>
                <a:spcPts val="0"/>
              </a:spcAft>
              <a:buFont typeface="Arial" pitchFamily="34" charset="0"/>
              <a:buChar char="•"/>
              <a:defRPr/>
            </a:pPr>
            <a:r>
              <a:rPr lang="en-US" dirty="0"/>
              <a:t>In most cases, CPS variables indicated by _CPS8:</a:t>
            </a:r>
          </a:p>
          <a:p>
            <a:pPr lvl="1" eaLnBrk="1" fontAlgn="auto" hangingPunct="1">
              <a:spcAft>
                <a:spcPts val="0"/>
              </a:spcAft>
              <a:buFont typeface="Arial" pitchFamily="34" charset="0"/>
              <a:buChar char="–"/>
              <a:defRPr/>
            </a:pPr>
            <a:r>
              <a:rPr lang="en-US" dirty="0"/>
              <a:t>ATUS interview variables: AGEYCHILD, RELATE</a:t>
            </a:r>
          </a:p>
          <a:p>
            <a:pPr lvl="1" eaLnBrk="1" fontAlgn="auto" hangingPunct="1">
              <a:spcAft>
                <a:spcPts val="0"/>
              </a:spcAft>
              <a:buFont typeface="Arial" pitchFamily="34" charset="0"/>
              <a:buChar char="–"/>
              <a:defRPr/>
            </a:pPr>
            <a:r>
              <a:rPr lang="en-US" dirty="0"/>
              <a:t>Final CPS interview variables (2-5 months prior to ATUS interview): AGEYCHILD_CPS8, RELATE</a:t>
            </a:r>
            <a:r>
              <a:rPr lang="en-US" dirty="0">
                <a:solidFill>
                  <a:srgbClr val="FF0000"/>
                </a:solidFill>
              </a:rPr>
              <a:t>_CPS8</a:t>
            </a:r>
          </a:p>
          <a:p>
            <a:pPr lvl="1" eaLnBrk="1" fontAlgn="auto" hangingPunct="1">
              <a:spcAft>
                <a:spcPts val="0"/>
              </a:spcAft>
              <a:buFont typeface="Arial" pitchFamily="34" charset="0"/>
              <a:buChar char="–"/>
              <a:defRPr/>
            </a:pPr>
            <a:endParaRPr lang="en-US" dirty="0">
              <a:solidFill>
                <a:srgbClr val="FF0000"/>
              </a:solidFill>
            </a:endParaRPr>
          </a:p>
          <a:p>
            <a:pPr eaLnBrk="1" fontAlgn="auto" hangingPunct="1">
              <a:spcAft>
                <a:spcPts val="0"/>
              </a:spcAft>
              <a:buFont typeface="Arial" pitchFamily="34" charset="0"/>
              <a:buChar char="•"/>
              <a:defRPr/>
            </a:pPr>
            <a:r>
              <a:rPr lang="en-US" dirty="0"/>
              <a:t>Not all information updated during ATUS interview</a:t>
            </a:r>
          </a:p>
          <a:p>
            <a:pPr lvl="1" eaLnBrk="1" fontAlgn="auto" hangingPunct="1">
              <a:spcAft>
                <a:spcPts val="0"/>
              </a:spcAft>
              <a:buFont typeface="Arial" pitchFamily="34" charset="0"/>
              <a:buChar char="–"/>
              <a:defRPr/>
            </a:pPr>
            <a:r>
              <a:rPr lang="en-US" dirty="0"/>
              <a:t>In cases where information is not updated and is unlikely to have changed, we generally do not append _CPS8 to the variable name</a:t>
            </a:r>
          </a:p>
          <a:p>
            <a:pPr lvl="1" eaLnBrk="1" fontAlgn="auto" hangingPunct="1">
              <a:spcAft>
                <a:spcPts val="0"/>
              </a:spcAft>
              <a:buFont typeface="Arial" pitchFamily="34" charset="0"/>
              <a:buChar char="–"/>
              <a:defRPr/>
            </a:pPr>
            <a:r>
              <a:rPr lang="en-US" dirty="0"/>
              <a:t>e.g. RACE, MARST, others</a:t>
            </a:r>
          </a:p>
          <a:p>
            <a:pPr lvl="1"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r>
              <a:rPr lang="en-US" dirty="0"/>
              <a:t>Quick shortcut to determine whether an individual was in the household at the time of ATUS, CPS, or both: PRESENCE</a:t>
            </a:r>
          </a:p>
          <a:p>
            <a:pPr marL="0" indent="0" eaLnBrk="1" fontAlgn="auto" hangingPunct="1">
              <a:spcAft>
                <a:spcPts val="0"/>
              </a:spcAft>
              <a:buNone/>
              <a:defRPr/>
            </a:pPr>
            <a:endParaRPr lang="en-US" dirty="0"/>
          </a:p>
          <a:p>
            <a:pPr eaLnBrk="1" fontAlgn="auto" hangingPunct="1">
              <a:spcAft>
                <a:spcPts val="0"/>
              </a:spcAft>
              <a:buFont typeface="Arial" pitchFamily="34" charset="0"/>
              <a:buChar char="•"/>
              <a:defRPr/>
            </a:pPr>
            <a:r>
              <a:rPr lang="en-US" dirty="0"/>
              <a:t>CPSIDP – Unique longitudinal CPS identifier on both ATUS and CPS</a:t>
            </a:r>
          </a:p>
          <a:p>
            <a:pPr eaLnBrk="1" fontAlgn="auto" hangingPunct="1">
              <a:spcAft>
                <a:spcPts val="0"/>
              </a:spcAft>
              <a:buFont typeface="Arial" pitchFamily="34" charset="0"/>
              <a:buChar char="•"/>
              <a:defRPr/>
            </a:pPr>
            <a:endParaRPr lang="en-US" dirty="0"/>
          </a:p>
          <a:p>
            <a:pPr>
              <a:buFont typeface="Arial" pitchFamily="34" charset="0"/>
              <a:buChar char="•"/>
              <a:defRPr/>
            </a:pPr>
            <a:r>
              <a:rPr lang="en-US" dirty="0">
                <a:hlinkClick r:id="rId3"/>
              </a:rPr>
              <a:t>https://www.atusdata.org/atus/cpslink.shtml</a:t>
            </a:r>
            <a:endParaRPr lang="en-US" dirty="0"/>
          </a:p>
        </p:txBody>
      </p:sp>
      <p:sp>
        <p:nvSpPr>
          <p:cNvPr id="4" name="TextBox 3"/>
          <p:cNvSpPr txBox="1"/>
          <p:nvPr/>
        </p:nvSpPr>
        <p:spPr>
          <a:xfrm>
            <a:off x="8375657" y="6376507"/>
            <a:ext cx="622286" cy="369332"/>
          </a:xfrm>
          <a:prstGeom prst="rect">
            <a:avLst/>
          </a:prstGeom>
          <a:noFill/>
        </p:spPr>
        <p:txBody>
          <a:bodyPr wrap="none" rtlCol="0">
            <a:spAutoFit/>
          </a:bodyPr>
          <a:lstStyle/>
          <a:p>
            <a:r>
              <a:rPr lang="en-US" dirty="0">
                <a:hlinkClick r:id="rId4"/>
              </a:rPr>
              <a:t>Back</a:t>
            </a:r>
            <a:endParaRPr lang="en-US" dirty="0"/>
          </a:p>
        </p:txBody>
      </p:sp>
    </p:spTree>
    <p:extLst>
      <p:ext uri="{BB962C8B-B14F-4D97-AF65-F5344CB8AC3E}">
        <p14:creationId xmlns:p14="http://schemas.microsoft.com/office/powerpoint/2010/main" val="365663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4B0B-7657-45AD-AF3D-49FC0D0FEDF1}"/>
              </a:ext>
            </a:extLst>
          </p:cNvPr>
          <p:cNvSpPr>
            <a:spLocks noGrp="1"/>
          </p:cNvSpPr>
          <p:nvPr>
            <p:ph type="title"/>
          </p:nvPr>
        </p:nvSpPr>
        <p:spPr/>
        <p:txBody>
          <a:bodyPr>
            <a:normAutofit/>
          </a:bodyPr>
          <a:lstStyle/>
          <a:p>
            <a:r>
              <a:rPr lang="en-US" dirty="0"/>
              <a:t>CPS Supplements</a:t>
            </a:r>
            <a:br>
              <a:rPr lang="en-US" dirty="0"/>
            </a:br>
            <a:r>
              <a:rPr lang="en-US" sz="1400" dirty="0"/>
              <a:t>Variation year to year</a:t>
            </a:r>
          </a:p>
        </p:txBody>
      </p:sp>
      <p:sp>
        <p:nvSpPr>
          <p:cNvPr id="3" name="Content Placeholder 2">
            <a:extLst>
              <a:ext uri="{FF2B5EF4-FFF2-40B4-BE49-F238E27FC236}">
                <a16:creationId xmlns:a16="http://schemas.microsoft.com/office/drawing/2014/main" id="{A7B16948-094C-4F4A-8F57-B6012A247E32}"/>
              </a:ext>
            </a:extLst>
          </p:cNvPr>
          <p:cNvSpPr>
            <a:spLocks noGrp="1"/>
          </p:cNvSpPr>
          <p:nvPr>
            <p:ph idx="1"/>
          </p:nvPr>
        </p:nvSpPr>
        <p:spPr/>
        <p:txBody>
          <a:bodyPr>
            <a:normAutofit fontScale="92500" lnSpcReduction="20000"/>
          </a:bodyPr>
          <a:lstStyle/>
          <a:p>
            <a:r>
              <a:rPr lang="en-US" dirty="0"/>
              <a:t>January:  Displaced worker</a:t>
            </a:r>
          </a:p>
          <a:p>
            <a:r>
              <a:rPr lang="en-US" dirty="0"/>
              <a:t>March: Annual Social/economic (ASEC)</a:t>
            </a:r>
          </a:p>
          <a:p>
            <a:r>
              <a:rPr lang="en-US" dirty="0"/>
              <a:t>May: Disability</a:t>
            </a:r>
          </a:p>
          <a:p>
            <a:r>
              <a:rPr lang="en-US" dirty="0"/>
              <a:t>June: Fertility</a:t>
            </a:r>
          </a:p>
          <a:p>
            <a:r>
              <a:rPr lang="en-US" dirty="0"/>
              <a:t>August: Veterans</a:t>
            </a:r>
          </a:p>
          <a:p>
            <a:r>
              <a:rPr lang="en-US" dirty="0"/>
              <a:t>September:  Volunteering*</a:t>
            </a:r>
          </a:p>
          <a:p>
            <a:r>
              <a:rPr lang="en-US" dirty="0"/>
              <a:t>October: School Enrollment*</a:t>
            </a:r>
          </a:p>
          <a:p>
            <a:r>
              <a:rPr lang="en-US" dirty="0"/>
              <a:t>November: Voting/Computing</a:t>
            </a:r>
          </a:p>
          <a:p>
            <a:r>
              <a:rPr lang="en-US" dirty="0"/>
              <a:t>December: Food security*</a:t>
            </a:r>
          </a:p>
          <a:p>
            <a:pPr marL="0" indent="0">
              <a:buNone/>
            </a:pPr>
            <a:r>
              <a:rPr lang="en-US" sz="1900" dirty="0"/>
              <a:t>* example on IPUMS web site</a:t>
            </a:r>
          </a:p>
        </p:txBody>
      </p:sp>
    </p:spTree>
    <p:extLst>
      <p:ext uri="{BB962C8B-B14F-4D97-AF65-F5344CB8AC3E}">
        <p14:creationId xmlns:p14="http://schemas.microsoft.com/office/powerpoint/2010/main" val="3944188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9BE87-4949-4BCA-AD26-8EF1ECB7F73F}"/>
              </a:ext>
            </a:extLst>
          </p:cNvPr>
          <p:cNvPicPr>
            <a:picLocks noChangeAspect="1"/>
          </p:cNvPicPr>
          <p:nvPr/>
        </p:nvPicPr>
        <p:blipFill>
          <a:blip r:embed="rId3"/>
          <a:stretch>
            <a:fillRect/>
          </a:stretch>
        </p:blipFill>
        <p:spPr>
          <a:xfrm>
            <a:off x="0" y="254449"/>
            <a:ext cx="9144000" cy="6349102"/>
          </a:xfrm>
          <a:prstGeom prst="rect">
            <a:avLst/>
          </a:prstGeom>
        </p:spPr>
      </p:pic>
    </p:spTree>
    <p:extLst>
      <p:ext uri="{BB962C8B-B14F-4D97-AF65-F5344CB8AC3E}">
        <p14:creationId xmlns:p14="http://schemas.microsoft.com/office/powerpoint/2010/main" val="2941153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390EA2-32A2-4EC1-AFF7-7523BFD3C636}"/>
              </a:ext>
            </a:extLst>
          </p:cNvPr>
          <p:cNvPicPr>
            <a:picLocks noChangeAspect="1"/>
          </p:cNvPicPr>
          <p:nvPr/>
        </p:nvPicPr>
        <p:blipFill>
          <a:blip r:embed="rId3"/>
          <a:stretch>
            <a:fillRect/>
          </a:stretch>
        </p:blipFill>
        <p:spPr>
          <a:xfrm>
            <a:off x="0" y="0"/>
            <a:ext cx="9073661" cy="6858000"/>
          </a:xfrm>
          <a:prstGeom prst="rect">
            <a:avLst/>
          </a:prstGeom>
        </p:spPr>
      </p:pic>
    </p:spTree>
    <p:extLst>
      <p:ext uri="{BB962C8B-B14F-4D97-AF65-F5344CB8AC3E}">
        <p14:creationId xmlns:p14="http://schemas.microsoft.com/office/powerpoint/2010/main" val="2477298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338"/>
            <a:ext cx="8229600" cy="566300"/>
          </a:xfrm>
        </p:spPr>
        <p:txBody>
          <a:bodyPr>
            <a:normAutofit fontScale="90000"/>
          </a:bodyPr>
          <a:lstStyle/>
          <a:p>
            <a:r>
              <a:rPr lang="en-US" b="1" dirty="0"/>
              <a:t>Objectives</a:t>
            </a:r>
            <a:endParaRPr lang="en-US" dirty="0">
              <a:solidFill>
                <a:schemeClr val="bg1">
                  <a:lumMod val="85000"/>
                </a:schemeClr>
              </a:solidFill>
            </a:endParaRPr>
          </a:p>
        </p:txBody>
      </p:sp>
      <p:sp>
        <p:nvSpPr>
          <p:cNvPr id="9" name="Content Placeholder 8">
            <a:extLst>
              <a:ext uri="{FF2B5EF4-FFF2-40B4-BE49-F238E27FC236}">
                <a16:creationId xmlns:a16="http://schemas.microsoft.com/office/drawing/2014/main" id="{515428FC-9A85-489C-8FB6-E863E3187028}"/>
              </a:ext>
            </a:extLst>
          </p:cNvPr>
          <p:cNvSpPr>
            <a:spLocks noGrp="1"/>
          </p:cNvSpPr>
          <p:nvPr>
            <p:ph idx="1"/>
          </p:nvPr>
        </p:nvSpPr>
        <p:spPr/>
        <p:txBody>
          <a:bodyPr>
            <a:normAutofit fontScale="92500"/>
          </a:bodyPr>
          <a:lstStyle/>
          <a:p>
            <a:pPr marL="457200" lvl="1" indent="0">
              <a:buNone/>
            </a:pPr>
            <a:r>
              <a:rPr lang="en-US" dirty="0"/>
              <a:t>Sections of the Presentation:</a:t>
            </a:r>
          </a:p>
          <a:p>
            <a:pPr marL="971550" lvl="1" indent="-514350">
              <a:buFont typeface="+mj-lt"/>
              <a:buAutoNum type="arabicPeriod"/>
            </a:pPr>
            <a:r>
              <a:rPr lang="en-US" dirty="0"/>
              <a:t>Develop familiarity with the breadth and depth of data available through IPUMS Time Use</a:t>
            </a:r>
          </a:p>
          <a:p>
            <a:pPr marL="971550" lvl="1" indent="-514350">
              <a:buFont typeface="+mj-lt"/>
              <a:buAutoNum type="arabicPeriod"/>
            </a:pPr>
            <a:r>
              <a:rPr lang="en-US" dirty="0"/>
              <a:t>Assess the appropriateness of the American Time Use survey (ATUS), the American Heritage Time Use surveys (AHTUS), and Multinational Time Use surveys (MTUS) for specific research topics</a:t>
            </a:r>
          </a:p>
          <a:p>
            <a:pPr marL="971550" lvl="1" indent="-514350">
              <a:buFont typeface="+mj-lt"/>
              <a:buAutoNum type="arabicPeriod"/>
            </a:pPr>
            <a:r>
              <a:rPr lang="en-US" dirty="0"/>
              <a:t>Learn how to navigate the IPUMS Time Use web-based extract system and create custom extracts that include user-defined time use variables</a:t>
            </a:r>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Tree>
    <p:extLst>
      <p:ext uri="{BB962C8B-B14F-4D97-AF65-F5344CB8AC3E}">
        <p14:creationId xmlns:p14="http://schemas.microsoft.com/office/powerpoint/2010/main" val="117335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B015E-8522-432E-A665-A2936AC6BE64}"/>
              </a:ext>
            </a:extLst>
          </p:cNvPr>
          <p:cNvPicPr>
            <a:picLocks noChangeAspect="1"/>
          </p:cNvPicPr>
          <p:nvPr/>
        </p:nvPicPr>
        <p:blipFill>
          <a:blip r:embed="rId2"/>
          <a:stretch>
            <a:fillRect/>
          </a:stretch>
        </p:blipFill>
        <p:spPr>
          <a:xfrm>
            <a:off x="774523" y="0"/>
            <a:ext cx="7594953" cy="6858000"/>
          </a:xfrm>
          <a:prstGeom prst="rect">
            <a:avLst/>
          </a:prstGeom>
        </p:spPr>
      </p:pic>
    </p:spTree>
    <p:extLst>
      <p:ext uri="{BB962C8B-B14F-4D97-AF65-F5344CB8AC3E}">
        <p14:creationId xmlns:p14="http://schemas.microsoft.com/office/powerpoint/2010/main" val="3202227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F48B0E-3100-4B0D-B3D4-61A2EC732E8B}"/>
              </a:ext>
            </a:extLst>
          </p:cNvPr>
          <p:cNvPicPr>
            <a:picLocks noChangeAspect="1"/>
          </p:cNvPicPr>
          <p:nvPr/>
        </p:nvPicPr>
        <p:blipFill>
          <a:blip r:embed="rId2"/>
          <a:stretch>
            <a:fillRect/>
          </a:stretch>
        </p:blipFill>
        <p:spPr>
          <a:xfrm>
            <a:off x="1734207" y="0"/>
            <a:ext cx="5675586" cy="6858000"/>
          </a:xfrm>
          <a:prstGeom prst="rect">
            <a:avLst/>
          </a:prstGeom>
        </p:spPr>
      </p:pic>
    </p:spTree>
    <p:extLst>
      <p:ext uri="{BB962C8B-B14F-4D97-AF65-F5344CB8AC3E}">
        <p14:creationId xmlns:p14="http://schemas.microsoft.com/office/powerpoint/2010/main" val="4269608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4294967295"/>
          </p:nvPr>
        </p:nvSpPr>
        <p:spPr>
          <a:xfrm>
            <a:off x="0" y="1825625"/>
            <a:ext cx="7886700" cy="4351338"/>
          </a:xfrm>
        </p:spPr>
        <p:txBody>
          <a:bodyPr/>
          <a:lstStyle/>
          <a:p>
            <a:endParaRPr lang="en-US" dirty="0"/>
          </a:p>
          <a:p>
            <a:endParaRPr lang="en-US" dirty="0"/>
          </a:p>
        </p:txBody>
      </p:sp>
    </p:spTree>
    <p:extLst>
      <p:ext uri="{BB962C8B-B14F-4D97-AF65-F5344CB8AC3E}">
        <p14:creationId xmlns:p14="http://schemas.microsoft.com/office/powerpoint/2010/main" val="2896132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Centre for Time Use Research, UCL</a:t>
            </a:r>
          </a:p>
        </p:txBody>
      </p:sp>
      <p:sp>
        <p:nvSpPr>
          <p:cNvPr id="3" name="Content Placeholder 2"/>
          <p:cNvSpPr>
            <a:spLocks noGrp="1"/>
          </p:cNvSpPr>
          <p:nvPr>
            <p:ph idx="1"/>
          </p:nvPr>
        </p:nvSpPr>
        <p:spPr>
          <a:xfrm>
            <a:off x="457200" y="1754659"/>
            <a:ext cx="8229600" cy="4062773"/>
          </a:xfrm>
        </p:spPr>
        <p:txBody>
          <a:bodyPr/>
          <a:lstStyle/>
          <a:p>
            <a:r>
              <a:rPr lang="en-GB" dirty="0"/>
              <a:t>Identifies time use data sets</a:t>
            </a:r>
          </a:p>
          <a:p>
            <a:r>
              <a:rPr lang="en-GB" dirty="0"/>
              <a:t>Acquires data</a:t>
            </a:r>
          </a:p>
          <a:p>
            <a:r>
              <a:rPr lang="en-GB" dirty="0"/>
              <a:t>Harmonizes data</a:t>
            </a:r>
          </a:p>
          <a:p>
            <a:r>
              <a:rPr lang="en-GB" dirty="0"/>
              <a:t>Disseminates data in MTUS on the CTUR web site and via MTUS-X</a:t>
            </a:r>
          </a:p>
          <a:p>
            <a:r>
              <a:rPr lang="en-GB" dirty="0">
                <a:hlinkClick r:id="rId3"/>
              </a:rPr>
              <a:t>CTUR:  https://www.timeuse.org/</a:t>
            </a:r>
            <a:endParaRPr lang="en-GB" dirty="0"/>
          </a:p>
          <a:p>
            <a:endParaRPr lang="en-GB" dirty="0"/>
          </a:p>
          <a:p>
            <a:endParaRPr lang="en-GB" dirty="0"/>
          </a:p>
        </p:txBody>
      </p:sp>
    </p:spTree>
    <p:extLst>
      <p:ext uri="{BB962C8B-B14F-4D97-AF65-F5344CB8AC3E}">
        <p14:creationId xmlns:p14="http://schemas.microsoft.com/office/powerpoint/2010/main" val="295709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39862"/>
          </a:xfrm>
        </p:spPr>
        <p:txBody>
          <a:bodyPr>
            <a:normAutofit/>
          </a:bodyPr>
          <a:lstStyle/>
          <a:p>
            <a:r>
              <a:rPr lang="en-US" dirty="0"/>
              <a:t>Currently Available via MTUS - X</a:t>
            </a:r>
            <a:br>
              <a:rPr lang="en-US" dirty="0"/>
            </a:br>
            <a:r>
              <a:rPr lang="en-US" sz="2700" dirty="0"/>
              <a:t>(Multiple waves)</a:t>
            </a:r>
          </a:p>
        </p:txBody>
      </p:sp>
      <p:sp>
        <p:nvSpPr>
          <p:cNvPr id="8" name="Content Placeholder 4"/>
          <p:cNvSpPr>
            <a:spLocks noGrp="1"/>
          </p:cNvSpPr>
          <p:nvPr>
            <p:ph sz="half" idx="1"/>
          </p:nvPr>
        </p:nvSpPr>
        <p:spPr>
          <a:xfrm>
            <a:off x="457200" y="1600200"/>
            <a:ext cx="4038600" cy="4525963"/>
          </a:xfrm>
        </p:spPr>
        <p:txBody>
          <a:bodyPr>
            <a:normAutofit/>
          </a:bodyPr>
          <a:lstStyle/>
          <a:p>
            <a:r>
              <a:rPr lang="en-US" dirty="0"/>
              <a:t>Austria</a:t>
            </a:r>
          </a:p>
          <a:p>
            <a:r>
              <a:rPr lang="en-US" dirty="0"/>
              <a:t>Bulgaria</a:t>
            </a:r>
          </a:p>
          <a:p>
            <a:r>
              <a:rPr lang="en-US" dirty="0"/>
              <a:t>Canada</a:t>
            </a:r>
          </a:p>
          <a:p>
            <a:r>
              <a:rPr lang="en-US" dirty="0"/>
              <a:t>Finland</a:t>
            </a:r>
          </a:p>
          <a:p>
            <a:r>
              <a:rPr lang="en-US" dirty="0"/>
              <a:t>France</a:t>
            </a:r>
          </a:p>
          <a:p>
            <a:r>
              <a:rPr lang="en-US" dirty="0"/>
              <a:t>Hungary</a:t>
            </a:r>
          </a:p>
          <a:p>
            <a:r>
              <a:rPr lang="en-US" dirty="0"/>
              <a:t>Israel</a:t>
            </a:r>
          </a:p>
        </p:txBody>
      </p:sp>
      <p:sp>
        <p:nvSpPr>
          <p:cNvPr id="9" name="Content Placeholder 4"/>
          <p:cNvSpPr txBox="1">
            <a:spLocks/>
          </p:cNvSpPr>
          <p:nvPr/>
        </p:nvSpPr>
        <p:spPr>
          <a:xfrm>
            <a:off x="4648200" y="1600199"/>
            <a:ext cx="4038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714500" indent="-342900" algn="l" defTabSz="457200" rtl="0" eaLnBrk="1" latinLnBrk="0" hangingPunct="1">
              <a:spcBef>
                <a:spcPct val="20000"/>
              </a:spcBef>
              <a:buFont typeface="Arial" panose="020B0604020202020204" pitchFamily="34" charset="0"/>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Italy</a:t>
            </a:r>
          </a:p>
          <a:p>
            <a:r>
              <a:rPr lang="en-US" dirty="0"/>
              <a:t>Netherlands</a:t>
            </a:r>
          </a:p>
          <a:p>
            <a:r>
              <a:rPr lang="en-US" dirty="0"/>
              <a:t>Spain</a:t>
            </a:r>
          </a:p>
          <a:p>
            <a:r>
              <a:rPr lang="en-US" dirty="0"/>
              <a:t>United Kingdom</a:t>
            </a:r>
          </a:p>
          <a:p>
            <a:r>
              <a:rPr lang="en-US" dirty="0"/>
              <a:t>United States</a:t>
            </a:r>
          </a:p>
        </p:txBody>
      </p:sp>
    </p:spTree>
    <p:extLst>
      <p:ext uri="{BB962C8B-B14F-4D97-AF65-F5344CB8AC3E}">
        <p14:creationId xmlns:p14="http://schemas.microsoft.com/office/powerpoint/2010/main" val="1546896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Planned Additions to MTUS - X</a:t>
            </a:r>
          </a:p>
        </p:txBody>
      </p:sp>
      <p:sp>
        <p:nvSpPr>
          <p:cNvPr id="8" name="Content Placeholder 4"/>
          <p:cNvSpPr>
            <a:spLocks noGrp="1"/>
          </p:cNvSpPr>
          <p:nvPr>
            <p:ph sz="half" idx="1"/>
          </p:nvPr>
        </p:nvSpPr>
        <p:spPr>
          <a:xfrm>
            <a:off x="457200" y="1600200"/>
            <a:ext cx="4038600" cy="4525963"/>
          </a:xfrm>
        </p:spPr>
        <p:txBody>
          <a:bodyPr>
            <a:normAutofit/>
          </a:bodyPr>
          <a:lstStyle/>
          <a:p>
            <a:r>
              <a:rPr lang="en-US" dirty="0"/>
              <a:t>Brazil</a:t>
            </a:r>
          </a:p>
          <a:p>
            <a:r>
              <a:rPr lang="en-US" dirty="0"/>
              <a:t>Germany</a:t>
            </a:r>
          </a:p>
          <a:p>
            <a:r>
              <a:rPr lang="en-US" dirty="0"/>
              <a:t>India</a:t>
            </a:r>
          </a:p>
          <a:p>
            <a:endParaRPr lang="en-US" dirty="0"/>
          </a:p>
          <a:p>
            <a:endParaRPr lang="en-US" dirty="0"/>
          </a:p>
        </p:txBody>
      </p:sp>
      <p:sp>
        <p:nvSpPr>
          <p:cNvPr id="9" name="Content Placeholder 4"/>
          <p:cNvSpPr txBox="1">
            <a:spLocks/>
          </p:cNvSpPr>
          <p:nvPr/>
        </p:nvSpPr>
        <p:spPr>
          <a:xfrm>
            <a:off x="3943865" y="1600199"/>
            <a:ext cx="45699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714500" indent="-342900" algn="l" defTabSz="457200" rtl="0" eaLnBrk="1" latinLnBrk="0" hangingPunct="1">
              <a:spcBef>
                <a:spcPct val="20000"/>
              </a:spcBef>
              <a:buFont typeface="Arial" panose="020B0604020202020204" pitchFamily="34" charset="0"/>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Mexico </a:t>
            </a:r>
          </a:p>
          <a:p>
            <a:r>
              <a:rPr lang="en-US" dirty="0"/>
              <a:t>South Africa (2)- 2019</a:t>
            </a:r>
          </a:p>
          <a:p>
            <a:r>
              <a:rPr lang="en-US" dirty="0"/>
              <a:t>South Korea (3)- 2019</a:t>
            </a:r>
          </a:p>
          <a:p>
            <a:r>
              <a:rPr lang="en-US" dirty="0"/>
              <a:t>Turkey</a:t>
            </a:r>
          </a:p>
        </p:txBody>
      </p:sp>
    </p:spTree>
    <p:extLst>
      <p:ext uri="{BB962C8B-B14F-4D97-AF65-F5344CB8AC3E}">
        <p14:creationId xmlns:p14="http://schemas.microsoft.com/office/powerpoint/2010/main" val="3375907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9BC5-8B70-4660-AC24-7B11EE541307}"/>
              </a:ext>
            </a:extLst>
          </p:cNvPr>
          <p:cNvSpPr>
            <a:spLocks noGrp="1"/>
          </p:cNvSpPr>
          <p:nvPr>
            <p:ph type="title"/>
          </p:nvPr>
        </p:nvSpPr>
        <p:spPr/>
        <p:txBody>
          <a:bodyPr/>
          <a:lstStyle/>
          <a:p>
            <a:r>
              <a:rPr lang="en-US" dirty="0"/>
              <a:t>Harmonization</a:t>
            </a:r>
          </a:p>
        </p:txBody>
      </p:sp>
      <p:sp>
        <p:nvSpPr>
          <p:cNvPr id="3" name="Content Placeholder 2">
            <a:extLst>
              <a:ext uri="{FF2B5EF4-FFF2-40B4-BE49-F238E27FC236}">
                <a16:creationId xmlns:a16="http://schemas.microsoft.com/office/drawing/2014/main" id="{E6097181-1559-4F6D-848B-7B10E9A5692D}"/>
              </a:ext>
            </a:extLst>
          </p:cNvPr>
          <p:cNvSpPr>
            <a:spLocks noGrp="1"/>
          </p:cNvSpPr>
          <p:nvPr>
            <p:ph idx="1"/>
          </p:nvPr>
        </p:nvSpPr>
        <p:spPr/>
        <p:txBody>
          <a:bodyPr>
            <a:normAutofit/>
          </a:bodyPr>
          <a:lstStyle/>
          <a:p>
            <a:pPr marL="0" indent="0">
              <a:buNone/>
            </a:pPr>
            <a:r>
              <a:rPr lang="en-US" dirty="0"/>
              <a:t>			From Businessdictionary.com:</a:t>
            </a:r>
          </a:p>
          <a:p>
            <a:endParaRPr lang="en-US" dirty="0"/>
          </a:p>
          <a:p>
            <a:r>
              <a:rPr lang="en-US" dirty="0"/>
              <a:t>Adjustment of differences and inconsistencies among different measurements, methods, procedures, schedules, specifications, or systems to make them uniform or mutually compatible. </a:t>
            </a:r>
          </a:p>
        </p:txBody>
      </p:sp>
    </p:spTree>
    <p:extLst>
      <p:ext uri="{BB962C8B-B14F-4D97-AF65-F5344CB8AC3E}">
        <p14:creationId xmlns:p14="http://schemas.microsoft.com/office/powerpoint/2010/main" val="4025704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7AF1F-15FA-4604-9F36-F66378EE29C9}"/>
              </a:ext>
            </a:extLst>
          </p:cNvPr>
          <p:cNvPicPr>
            <a:picLocks noChangeAspect="1"/>
          </p:cNvPicPr>
          <p:nvPr/>
        </p:nvPicPr>
        <p:blipFill>
          <a:blip r:embed="rId2"/>
          <a:stretch>
            <a:fillRect/>
          </a:stretch>
        </p:blipFill>
        <p:spPr>
          <a:xfrm>
            <a:off x="0" y="1318846"/>
            <a:ext cx="9144000" cy="4220307"/>
          </a:xfrm>
          <a:prstGeom prst="rect">
            <a:avLst/>
          </a:prstGeom>
        </p:spPr>
      </p:pic>
    </p:spTree>
    <p:extLst>
      <p:ext uri="{BB962C8B-B14F-4D97-AF65-F5344CB8AC3E}">
        <p14:creationId xmlns:p14="http://schemas.microsoft.com/office/powerpoint/2010/main" val="983872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00A208-6324-48C3-92D4-7467AE58A724}"/>
              </a:ext>
            </a:extLst>
          </p:cNvPr>
          <p:cNvPicPr>
            <a:picLocks noChangeAspect="1"/>
          </p:cNvPicPr>
          <p:nvPr/>
        </p:nvPicPr>
        <p:blipFill>
          <a:blip r:embed="rId2"/>
          <a:stretch>
            <a:fillRect/>
          </a:stretch>
        </p:blipFill>
        <p:spPr>
          <a:xfrm>
            <a:off x="0" y="184810"/>
            <a:ext cx="9144000" cy="6488379"/>
          </a:xfrm>
          <a:prstGeom prst="rect">
            <a:avLst/>
          </a:prstGeom>
        </p:spPr>
      </p:pic>
    </p:spTree>
    <p:extLst>
      <p:ext uri="{BB962C8B-B14F-4D97-AF65-F5344CB8AC3E}">
        <p14:creationId xmlns:p14="http://schemas.microsoft.com/office/powerpoint/2010/main" val="2026371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A542D-A9A3-4967-92FF-3DF0DC65D04D}"/>
              </a:ext>
            </a:extLst>
          </p:cNvPr>
          <p:cNvPicPr>
            <a:picLocks noChangeAspect="1"/>
          </p:cNvPicPr>
          <p:nvPr/>
        </p:nvPicPr>
        <p:blipFill>
          <a:blip r:embed="rId2"/>
          <a:stretch>
            <a:fillRect/>
          </a:stretch>
        </p:blipFill>
        <p:spPr>
          <a:xfrm>
            <a:off x="0" y="936728"/>
            <a:ext cx="9144000" cy="4984543"/>
          </a:xfrm>
          <a:prstGeom prst="rect">
            <a:avLst/>
          </a:prstGeom>
        </p:spPr>
      </p:pic>
    </p:spTree>
    <p:extLst>
      <p:ext uri="{BB962C8B-B14F-4D97-AF65-F5344CB8AC3E}">
        <p14:creationId xmlns:p14="http://schemas.microsoft.com/office/powerpoint/2010/main" val="3653494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3823"/>
            <a:ext cx="7772400" cy="2026627"/>
          </a:xfrm>
        </p:spPr>
        <p:txBody>
          <a:bodyPr/>
          <a:lstStyle/>
          <a:p>
            <a:r>
              <a:rPr lang="en-US" b="1" dirty="0"/>
              <a:t>Part 1: Learn about the IPUMS Time Use Archives</a:t>
            </a:r>
            <a:endParaRPr lang="en-US" dirty="0">
              <a:solidFill>
                <a:schemeClr val="bg1">
                  <a:lumMod val="85000"/>
                </a:schemeClr>
              </a:solidFill>
            </a:endParaRPr>
          </a:p>
        </p:txBody>
      </p:sp>
      <p:sp>
        <p:nvSpPr>
          <p:cNvPr id="4" name="Subtitle 3"/>
          <p:cNvSpPr>
            <a:spLocks noGrp="1"/>
          </p:cNvSpPr>
          <p:nvPr>
            <p:ph type="subTitle" idx="1"/>
          </p:nvPr>
        </p:nvSpPr>
        <p:spPr/>
        <p:txBody>
          <a:bodyPr/>
          <a:lstStyle/>
          <a:p>
            <a:r>
              <a:rPr lang="en-US" b="1" dirty="0"/>
              <a:t>ATUS, AHTUS, MTUS</a:t>
            </a:r>
            <a:endParaRPr lang="en-US" dirty="0"/>
          </a:p>
          <a:p>
            <a:endParaRPr lang="en-US" dirty="0"/>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Tree>
    <p:extLst>
      <p:ext uri="{BB962C8B-B14F-4D97-AF65-F5344CB8AC3E}">
        <p14:creationId xmlns:p14="http://schemas.microsoft.com/office/powerpoint/2010/main" val="564755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C9D40B-408E-47B4-BCA7-A532D92D8DC4}"/>
              </a:ext>
            </a:extLst>
          </p:cNvPr>
          <p:cNvPicPr>
            <a:picLocks noChangeAspect="1"/>
          </p:cNvPicPr>
          <p:nvPr/>
        </p:nvPicPr>
        <p:blipFill>
          <a:blip r:embed="rId2"/>
          <a:stretch>
            <a:fillRect/>
          </a:stretch>
        </p:blipFill>
        <p:spPr>
          <a:xfrm>
            <a:off x="0" y="670301"/>
            <a:ext cx="9144000" cy="5517397"/>
          </a:xfrm>
          <a:prstGeom prst="rect">
            <a:avLst/>
          </a:prstGeom>
        </p:spPr>
      </p:pic>
    </p:spTree>
    <p:extLst>
      <p:ext uri="{BB962C8B-B14F-4D97-AF65-F5344CB8AC3E}">
        <p14:creationId xmlns:p14="http://schemas.microsoft.com/office/powerpoint/2010/main" val="824295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8DA75-22CA-4622-A1A2-C8A169CD0EBE}"/>
              </a:ext>
            </a:extLst>
          </p:cNvPr>
          <p:cNvPicPr>
            <a:picLocks noChangeAspect="1"/>
          </p:cNvPicPr>
          <p:nvPr/>
        </p:nvPicPr>
        <p:blipFill>
          <a:blip r:embed="rId2"/>
          <a:stretch>
            <a:fillRect/>
          </a:stretch>
        </p:blipFill>
        <p:spPr>
          <a:xfrm>
            <a:off x="563507" y="0"/>
            <a:ext cx="8016985" cy="6858000"/>
          </a:xfrm>
          <a:prstGeom prst="rect">
            <a:avLst/>
          </a:prstGeom>
        </p:spPr>
      </p:pic>
    </p:spTree>
    <p:extLst>
      <p:ext uri="{BB962C8B-B14F-4D97-AF65-F5344CB8AC3E}">
        <p14:creationId xmlns:p14="http://schemas.microsoft.com/office/powerpoint/2010/main" val="3146459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79FB8-0CBD-4E4B-9DFB-474B8B1297B2}"/>
              </a:ext>
            </a:extLst>
          </p:cNvPr>
          <p:cNvPicPr>
            <a:picLocks noChangeAspect="1"/>
          </p:cNvPicPr>
          <p:nvPr/>
        </p:nvPicPr>
        <p:blipFill>
          <a:blip r:embed="rId2"/>
          <a:stretch>
            <a:fillRect/>
          </a:stretch>
        </p:blipFill>
        <p:spPr>
          <a:xfrm>
            <a:off x="1788324" y="0"/>
            <a:ext cx="5567352" cy="6858000"/>
          </a:xfrm>
          <a:prstGeom prst="rect">
            <a:avLst/>
          </a:prstGeom>
        </p:spPr>
      </p:pic>
    </p:spTree>
    <p:extLst>
      <p:ext uri="{BB962C8B-B14F-4D97-AF65-F5344CB8AC3E}">
        <p14:creationId xmlns:p14="http://schemas.microsoft.com/office/powerpoint/2010/main" val="129328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F7DE-5D86-4A48-BFB1-732837AD9DA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38B935EF-DD9E-48D8-B265-9523517A18E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9470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bg1">
                    <a:lumMod val="85000"/>
                  </a:schemeClr>
                </a:solidFill>
              </a:rPr>
              <a:t>Part 2: Select a Topic and Archive for Your Research</a:t>
            </a:r>
            <a:endParaRPr lang="en-US" dirty="0">
              <a:solidFill>
                <a:schemeClr val="bg1">
                  <a:lumMod val="85000"/>
                </a:schemeClr>
              </a:solidFill>
            </a:endParaRPr>
          </a:p>
        </p:txBody>
      </p:sp>
      <p:sp>
        <p:nvSpPr>
          <p:cNvPr id="4" name="Subtitle 3"/>
          <p:cNvSpPr>
            <a:spLocks noGrp="1"/>
          </p:cNvSpPr>
          <p:nvPr>
            <p:ph type="subTitle" idx="1"/>
          </p:nvPr>
        </p:nvSpPr>
        <p:spPr/>
        <p:txBody>
          <a:bodyPr/>
          <a:lstStyle/>
          <a:p>
            <a:r>
              <a:rPr lang="en-US" b="1" dirty="0"/>
              <a:t>ATUS-X, AHTUS-X, MTUS-X</a:t>
            </a:r>
            <a:endParaRPr lang="en-US" dirty="0"/>
          </a:p>
          <a:p>
            <a:endParaRPr lang="en-US" dirty="0"/>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Tree>
    <p:extLst>
      <p:ext uri="{BB962C8B-B14F-4D97-AF65-F5344CB8AC3E}">
        <p14:creationId xmlns:p14="http://schemas.microsoft.com/office/powerpoint/2010/main" val="2255096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Assumptions of Time Diary Research</a:t>
            </a:r>
          </a:p>
        </p:txBody>
      </p:sp>
      <p:sp>
        <p:nvSpPr>
          <p:cNvPr id="4" name="Content Placeholder 3"/>
          <p:cNvSpPr>
            <a:spLocks noGrp="1"/>
          </p:cNvSpPr>
          <p:nvPr>
            <p:ph idx="1"/>
          </p:nvPr>
        </p:nvSpPr>
        <p:spPr/>
        <p:txBody>
          <a:bodyPr>
            <a:normAutofit/>
          </a:bodyPr>
          <a:lstStyle/>
          <a:p>
            <a:r>
              <a:rPr lang="en-GB" dirty="0"/>
              <a:t>Daily </a:t>
            </a:r>
            <a:r>
              <a:rPr lang="en-GB" dirty="0" err="1"/>
              <a:t>behavior</a:t>
            </a:r>
            <a:r>
              <a:rPr lang="en-GB" dirty="0"/>
              <a:t> the “sociological atom” of social research (Jonathan </a:t>
            </a:r>
            <a:r>
              <a:rPr lang="en-GB" dirty="0" err="1"/>
              <a:t>Gershuny</a:t>
            </a:r>
            <a:r>
              <a:rPr lang="en-GB" dirty="0"/>
              <a:t>, CTUR)</a:t>
            </a:r>
          </a:p>
          <a:p>
            <a:r>
              <a:rPr lang="en-GB" dirty="0"/>
              <a:t>All activities by all groups of people are worthy topics of research</a:t>
            </a:r>
          </a:p>
          <a:p>
            <a:r>
              <a:rPr lang="en-GB" dirty="0"/>
              <a:t>Comprehensive </a:t>
            </a:r>
            <a:r>
              <a:rPr lang="en-GB" dirty="0" err="1"/>
              <a:t>behavioral</a:t>
            </a:r>
            <a:r>
              <a:rPr lang="en-GB" dirty="0"/>
              <a:t> data essential to understand complex social issues</a:t>
            </a:r>
          </a:p>
          <a:p>
            <a:r>
              <a:rPr lang="en-GB" dirty="0"/>
              <a:t>Comprehensive </a:t>
            </a:r>
            <a:r>
              <a:rPr lang="en-GB" dirty="0" err="1"/>
              <a:t>behavioral</a:t>
            </a:r>
            <a:r>
              <a:rPr lang="en-GB" dirty="0"/>
              <a:t> data essential to understand policy influences on social change</a:t>
            </a:r>
          </a:p>
          <a:p>
            <a:pPr marL="0" indent="0">
              <a:buNone/>
            </a:pPr>
            <a:endParaRPr lang="en-GB" dirty="0"/>
          </a:p>
          <a:p>
            <a:endParaRPr lang="en-US" dirty="0"/>
          </a:p>
        </p:txBody>
      </p:sp>
    </p:spTree>
    <p:extLst>
      <p:ext uri="{BB962C8B-B14F-4D97-AF65-F5344CB8AC3E}">
        <p14:creationId xmlns:p14="http://schemas.microsoft.com/office/powerpoint/2010/main" val="4129291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F24B-C34E-42C4-A981-BEC39E921FB3}"/>
              </a:ext>
            </a:extLst>
          </p:cNvPr>
          <p:cNvSpPr>
            <a:spLocks noGrp="1"/>
          </p:cNvSpPr>
          <p:nvPr>
            <p:ph type="title"/>
          </p:nvPr>
        </p:nvSpPr>
        <p:spPr>
          <a:xfrm>
            <a:off x="457200" y="653143"/>
            <a:ext cx="8229600" cy="602901"/>
          </a:xfrm>
        </p:spPr>
        <p:txBody>
          <a:bodyPr>
            <a:noAutofit/>
          </a:bodyPr>
          <a:lstStyle/>
          <a:p>
            <a:br>
              <a:rPr lang="en-US" sz="3600" dirty="0"/>
            </a:br>
            <a:r>
              <a:rPr lang="en-US" sz="3600" dirty="0"/>
              <a:t>Policy Applications of Time Use Research</a:t>
            </a:r>
          </a:p>
        </p:txBody>
      </p:sp>
      <p:pic>
        <p:nvPicPr>
          <p:cNvPr id="4" name="Content Placeholder 3">
            <a:extLst>
              <a:ext uri="{FF2B5EF4-FFF2-40B4-BE49-F238E27FC236}">
                <a16:creationId xmlns:a16="http://schemas.microsoft.com/office/drawing/2014/main" id="{631EAF06-6907-483F-A3B6-A83A60101D75}"/>
              </a:ext>
            </a:extLst>
          </p:cNvPr>
          <p:cNvPicPr>
            <a:picLocks noGrp="1" noChangeAspect="1"/>
          </p:cNvPicPr>
          <p:nvPr>
            <p:ph idx="1"/>
          </p:nvPr>
        </p:nvPicPr>
        <p:blipFill>
          <a:blip r:embed="rId3"/>
          <a:stretch>
            <a:fillRect/>
          </a:stretch>
        </p:blipFill>
        <p:spPr>
          <a:xfrm>
            <a:off x="301452" y="1155560"/>
            <a:ext cx="8601388" cy="5049297"/>
          </a:xfrm>
          <a:prstGeom prst="rect">
            <a:avLst/>
          </a:prstGeom>
        </p:spPr>
      </p:pic>
    </p:spTree>
    <p:extLst>
      <p:ext uri="{BB962C8B-B14F-4D97-AF65-F5344CB8AC3E}">
        <p14:creationId xmlns:p14="http://schemas.microsoft.com/office/powerpoint/2010/main" val="40494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Selected Research Topics </a:t>
            </a:r>
          </a:p>
        </p:txBody>
      </p:sp>
      <p:sp>
        <p:nvSpPr>
          <p:cNvPr id="3" name="Content Placeholder 2"/>
          <p:cNvSpPr>
            <a:spLocks noGrp="1"/>
          </p:cNvSpPr>
          <p:nvPr>
            <p:ph idx="1"/>
          </p:nvPr>
        </p:nvSpPr>
        <p:spPr/>
        <p:txBody>
          <a:bodyPr>
            <a:normAutofit fontScale="55000" lnSpcReduction="20000"/>
          </a:bodyPr>
          <a:lstStyle/>
          <a:p>
            <a:r>
              <a:rPr lang="en-US" dirty="0"/>
              <a:t>Leisure (trends, physical activity, quality)</a:t>
            </a:r>
          </a:p>
          <a:p>
            <a:r>
              <a:rPr lang="en-US" dirty="0"/>
              <a:t>Sleep (hours per week, deprivation, trends)</a:t>
            </a:r>
          </a:p>
          <a:p>
            <a:r>
              <a:rPr lang="en-US" dirty="0"/>
              <a:t>Health (associations with activities) </a:t>
            </a:r>
          </a:p>
          <a:p>
            <a:r>
              <a:rPr lang="en-US" dirty="0"/>
              <a:t>Subjective well-being</a:t>
            </a:r>
          </a:p>
          <a:p>
            <a:r>
              <a:rPr lang="en-US" dirty="0"/>
              <a:t>Eating </a:t>
            </a:r>
          </a:p>
          <a:p>
            <a:r>
              <a:rPr lang="en-US" dirty="0"/>
              <a:t>Work-life Balance</a:t>
            </a:r>
          </a:p>
          <a:p>
            <a:r>
              <a:rPr lang="en-US" dirty="0"/>
              <a:t>Paid work (hours of work, scheduling)</a:t>
            </a:r>
          </a:p>
          <a:p>
            <a:r>
              <a:rPr lang="en-US" dirty="0"/>
              <a:t>Unpaid work (women’s total economic contribution, hours, trends, sharing in households)</a:t>
            </a:r>
          </a:p>
          <a:p>
            <a:r>
              <a:rPr lang="en-US" dirty="0"/>
              <a:t>Adult care (valuation, time cost, who performs care but does not identify as a </a:t>
            </a:r>
            <a:r>
              <a:rPr lang="en-US" dirty="0" err="1"/>
              <a:t>carer</a:t>
            </a:r>
            <a:r>
              <a:rPr lang="en-US" dirty="0"/>
              <a:t>)</a:t>
            </a:r>
          </a:p>
          <a:p>
            <a:r>
              <a:rPr lang="en-US" dirty="0"/>
              <a:t>Child care (valuation, trends, participation of fathers, balance of physical/interactive care)</a:t>
            </a:r>
          </a:p>
          <a:p>
            <a:r>
              <a:rPr lang="en-US" dirty="0"/>
              <a:t>Volunteering / civic engagement (valuation, trends)</a:t>
            </a:r>
          </a:p>
          <a:p>
            <a:r>
              <a:rPr lang="en-US" dirty="0"/>
              <a:t>Education (homework, parental involvement)</a:t>
            </a:r>
          </a:p>
          <a:p>
            <a:r>
              <a:rPr lang="en-US" dirty="0"/>
              <a:t>Environment (transport modes, time at home/inside)</a:t>
            </a:r>
          </a:p>
          <a:p>
            <a:endParaRPr lang="en-US" dirty="0"/>
          </a:p>
        </p:txBody>
      </p:sp>
    </p:spTree>
    <p:extLst>
      <p:ext uri="{BB962C8B-B14F-4D97-AF65-F5344CB8AC3E}">
        <p14:creationId xmlns:p14="http://schemas.microsoft.com/office/powerpoint/2010/main" val="756202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normAutofit/>
          </a:bodyPr>
          <a:lstStyle/>
          <a:p>
            <a:r>
              <a:rPr lang="en-US" dirty="0"/>
              <a:t>What is a time use variable?</a:t>
            </a:r>
          </a:p>
        </p:txBody>
      </p:sp>
      <p:sp>
        <p:nvSpPr>
          <p:cNvPr id="3" name="Content Placeholder 2"/>
          <p:cNvSpPr>
            <a:spLocks noGrp="1"/>
          </p:cNvSpPr>
          <p:nvPr>
            <p:ph idx="1"/>
          </p:nvPr>
        </p:nvSpPr>
        <p:spPr/>
        <p:txBody>
          <a:bodyPr>
            <a:normAutofit lnSpcReduction="10000"/>
          </a:bodyPr>
          <a:lstStyle/>
          <a:p>
            <a:r>
              <a:rPr lang="en-US" dirty="0"/>
              <a:t>Number of minutes per day (0-1440) in specific activities </a:t>
            </a:r>
          </a:p>
          <a:p>
            <a:r>
              <a:rPr lang="en-US" dirty="0"/>
              <a:t>Summarize time across the day based on</a:t>
            </a:r>
          </a:p>
          <a:p>
            <a:pPr lvl="1"/>
            <a:r>
              <a:rPr lang="en-US" dirty="0"/>
              <a:t>Primary and secondary activities</a:t>
            </a:r>
          </a:p>
          <a:p>
            <a:pPr lvl="1"/>
            <a:r>
              <a:rPr lang="en-US" dirty="0"/>
              <a:t>Location </a:t>
            </a:r>
          </a:p>
          <a:p>
            <a:pPr lvl="1"/>
            <a:r>
              <a:rPr lang="en-US" dirty="0"/>
              <a:t>Time of day</a:t>
            </a:r>
          </a:p>
          <a:p>
            <a:pPr lvl="1"/>
            <a:r>
              <a:rPr lang="en-US" dirty="0"/>
              <a:t>With others</a:t>
            </a:r>
          </a:p>
          <a:p>
            <a:r>
              <a:rPr lang="en-US" dirty="0"/>
              <a:t>More restrictions = fewer people who will have done the activity given the constraints</a:t>
            </a:r>
          </a:p>
        </p:txBody>
      </p:sp>
      <p:sp>
        <p:nvSpPr>
          <p:cNvPr id="7" name="Rectangle 6">
            <a:hlinkClick r:id="rId3"/>
          </p:cNvPr>
          <p:cNvSpPr/>
          <p:nvPr/>
        </p:nvSpPr>
        <p:spPr>
          <a:xfrm>
            <a:off x="7162800" y="6180058"/>
            <a:ext cx="1524000" cy="2055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451" y="425258"/>
            <a:ext cx="908050" cy="210684"/>
          </a:xfrm>
          <a:prstGeom prst="rect">
            <a:avLst/>
          </a:prstGeom>
        </p:spPr>
      </p:pic>
      <p:pic>
        <p:nvPicPr>
          <p:cNvPr id="5" name="Picture 4" descr="ctur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901" y="373687"/>
            <a:ext cx="311149" cy="248017"/>
          </a:xfrm>
          <a:prstGeom prst="rect">
            <a:avLst/>
          </a:prstGeom>
        </p:spPr>
      </p:pic>
    </p:spTree>
    <p:extLst>
      <p:ext uri="{BB962C8B-B14F-4D97-AF65-F5344CB8AC3E}">
        <p14:creationId xmlns:p14="http://schemas.microsoft.com/office/powerpoint/2010/main" val="899024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normAutofit/>
          </a:bodyPr>
          <a:lstStyle/>
          <a:p>
            <a:r>
              <a:rPr lang="en-US" dirty="0"/>
              <a:t>Creating Time Use Variables</a:t>
            </a:r>
          </a:p>
        </p:txBody>
      </p:sp>
      <p:sp>
        <p:nvSpPr>
          <p:cNvPr id="3" name="Content Placeholder 2"/>
          <p:cNvSpPr>
            <a:spLocks noGrp="1"/>
          </p:cNvSpPr>
          <p:nvPr>
            <p:ph idx="1"/>
          </p:nvPr>
        </p:nvSpPr>
        <p:spPr/>
        <p:txBody>
          <a:bodyPr>
            <a:normAutofit fontScale="92500"/>
          </a:bodyPr>
          <a:lstStyle/>
          <a:p>
            <a:r>
              <a:rPr lang="en-US" dirty="0"/>
              <a:t>Researchers</a:t>
            </a:r>
          </a:p>
          <a:p>
            <a:pPr lvl="1"/>
            <a:r>
              <a:rPr lang="en-US" dirty="0"/>
              <a:t>Custom time use variables</a:t>
            </a:r>
          </a:p>
          <a:p>
            <a:pPr lvl="1"/>
            <a:r>
              <a:rPr lang="en-US" dirty="0"/>
              <a:t>Low barrier to creating with complex activity-based variables </a:t>
            </a:r>
          </a:p>
          <a:p>
            <a:r>
              <a:rPr lang="en-US" dirty="0"/>
              <a:t>System</a:t>
            </a:r>
          </a:p>
          <a:p>
            <a:pPr lvl="1"/>
            <a:r>
              <a:rPr lang="en-US" dirty="0"/>
              <a:t>Background manipulation of diary data to construct time use variables </a:t>
            </a:r>
          </a:p>
          <a:p>
            <a:pPr lvl="1"/>
            <a:r>
              <a:rPr lang="en-US"/>
              <a:t>Outputs either rectangular </a:t>
            </a:r>
            <a:r>
              <a:rPr lang="en-US" dirty="0"/>
              <a:t>or hierarchical data files</a:t>
            </a:r>
          </a:p>
          <a:p>
            <a:pPr lvl="1"/>
            <a:r>
              <a:rPr lang="en-US" dirty="0"/>
              <a:t>Saves custom variables &amp; extracts</a:t>
            </a:r>
          </a:p>
          <a:p>
            <a:pPr lvl="1"/>
            <a:endParaRPr lang="en-US" dirty="0"/>
          </a:p>
        </p:txBody>
      </p:sp>
      <p:sp>
        <p:nvSpPr>
          <p:cNvPr id="7" name="Rectangle 6">
            <a:hlinkClick r:id="rId3"/>
          </p:cNvPr>
          <p:cNvSpPr/>
          <p:nvPr/>
        </p:nvSpPr>
        <p:spPr>
          <a:xfrm>
            <a:off x="7162800" y="6180058"/>
            <a:ext cx="1524000" cy="2055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451" y="425258"/>
            <a:ext cx="908050" cy="210684"/>
          </a:xfrm>
          <a:prstGeom prst="rect">
            <a:avLst/>
          </a:prstGeom>
        </p:spPr>
      </p:pic>
      <p:pic>
        <p:nvPicPr>
          <p:cNvPr id="5" name="Picture 4" descr="ctur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901" y="373687"/>
            <a:ext cx="311149" cy="248017"/>
          </a:xfrm>
          <a:prstGeom prst="rect">
            <a:avLst/>
          </a:prstGeom>
        </p:spPr>
      </p:pic>
    </p:spTree>
    <p:extLst>
      <p:ext uri="{BB962C8B-B14F-4D97-AF65-F5344CB8AC3E}">
        <p14:creationId xmlns:p14="http://schemas.microsoft.com/office/powerpoint/2010/main" val="266888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73EA-9C55-4FCE-8BCE-1415B4CEF596}"/>
              </a:ext>
            </a:extLst>
          </p:cNvPr>
          <p:cNvSpPr>
            <a:spLocks noGrp="1"/>
          </p:cNvSpPr>
          <p:nvPr>
            <p:ph type="title"/>
          </p:nvPr>
        </p:nvSpPr>
        <p:spPr/>
        <p:txBody>
          <a:bodyPr/>
          <a:lstStyle/>
          <a:p>
            <a:r>
              <a:rPr lang="en-US" dirty="0"/>
              <a:t>IPUMS</a:t>
            </a:r>
          </a:p>
        </p:txBody>
      </p:sp>
      <p:sp>
        <p:nvSpPr>
          <p:cNvPr id="3" name="Content Placeholder 2">
            <a:extLst>
              <a:ext uri="{FF2B5EF4-FFF2-40B4-BE49-F238E27FC236}">
                <a16:creationId xmlns:a16="http://schemas.microsoft.com/office/drawing/2014/main" id="{790C6FA6-CD13-47E9-A30D-9CFB4D1388BA}"/>
              </a:ext>
            </a:extLst>
          </p:cNvPr>
          <p:cNvSpPr>
            <a:spLocks noGrp="1"/>
          </p:cNvSpPr>
          <p:nvPr>
            <p:ph idx="1"/>
          </p:nvPr>
        </p:nvSpPr>
        <p:spPr/>
        <p:txBody>
          <a:bodyPr>
            <a:normAutofit/>
          </a:bodyPr>
          <a:lstStyle/>
          <a:p>
            <a:r>
              <a:rPr lang="en-US" dirty="0"/>
              <a:t>Acronym for Integrated Public Use Microdata Series.   Now just “IPUMS”</a:t>
            </a:r>
          </a:p>
          <a:p>
            <a:r>
              <a:rPr lang="en-US" dirty="0"/>
              <a:t>Developed by the University of Minnesota and archived there</a:t>
            </a:r>
          </a:p>
          <a:p>
            <a:r>
              <a:rPr lang="en-US" dirty="0"/>
              <a:t>Originally  concentrated on census/survey data for the U.S. and other nations</a:t>
            </a:r>
          </a:p>
          <a:p>
            <a:r>
              <a:rPr lang="en-US" dirty="0"/>
              <a:t>Now includes time use data in a similar web-based system</a:t>
            </a:r>
          </a:p>
          <a:p>
            <a:endParaRPr lang="en-US" dirty="0"/>
          </a:p>
          <a:p>
            <a:endParaRPr lang="en-US" dirty="0"/>
          </a:p>
        </p:txBody>
      </p:sp>
    </p:spTree>
    <p:extLst>
      <p:ext uri="{BB962C8B-B14F-4D97-AF65-F5344CB8AC3E}">
        <p14:creationId xmlns:p14="http://schemas.microsoft.com/office/powerpoint/2010/main" val="2554713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Archive Differences</a:t>
            </a:r>
          </a:p>
        </p:txBody>
      </p:sp>
      <p:sp>
        <p:nvSpPr>
          <p:cNvPr id="3" name="Content Placeholder 2"/>
          <p:cNvSpPr>
            <a:spLocks noGrp="1"/>
          </p:cNvSpPr>
          <p:nvPr>
            <p:ph idx="1"/>
          </p:nvPr>
        </p:nvSpPr>
        <p:spPr>
          <a:xfrm>
            <a:off x="457200" y="1417638"/>
            <a:ext cx="8229600" cy="4708525"/>
          </a:xfrm>
        </p:spPr>
        <p:txBody>
          <a:bodyPr>
            <a:normAutofit fontScale="70000" lnSpcReduction="20000"/>
          </a:bodyPr>
          <a:lstStyle/>
          <a:p>
            <a:r>
              <a:rPr lang="en-US" dirty="0"/>
              <a:t>Activity classification system</a:t>
            </a:r>
          </a:p>
          <a:p>
            <a:pPr lvl="1"/>
            <a:r>
              <a:rPr lang="en-US" dirty="0"/>
              <a:t>400+ codes in ATUS</a:t>
            </a:r>
          </a:p>
          <a:p>
            <a:pPr lvl="1"/>
            <a:r>
              <a:rPr lang="en-US" dirty="0"/>
              <a:t>98 codes in AHTUS</a:t>
            </a:r>
          </a:p>
          <a:p>
            <a:pPr lvl="1"/>
            <a:r>
              <a:rPr lang="en-US" dirty="0"/>
              <a:t>69 codes in MTUS</a:t>
            </a:r>
          </a:p>
          <a:p>
            <a:r>
              <a:rPr lang="en-US" dirty="0"/>
              <a:t>Sampling frames </a:t>
            </a:r>
          </a:p>
          <a:p>
            <a:pPr lvl="1"/>
            <a:r>
              <a:rPr lang="en-US" dirty="0"/>
              <a:t>ATUS</a:t>
            </a:r>
          </a:p>
          <a:p>
            <a:pPr lvl="2"/>
            <a:r>
              <a:rPr lang="en-US" dirty="0"/>
              <a:t>One diary day from one individual age 15 or older selected from CPS household in ATUS</a:t>
            </a:r>
          </a:p>
          <a:p>
            <a:pPr lvl="1"/>
            <a:r>
              <a:rPr lang="en-US" dirty="0"/>
              <a:t>AHTUS</a:t>
            </a:r>
          </a:p>
          <a:p>
            <a:pPr lvl="2"/>
            <a:r>
              <a:rPr lang="en-US" dirty="0"/>
              <a:t>One diary day from one individual aged 18 and older in AHTUS</a:t>
            </a:r>
          </a:p>
          <a:p>
            <a:pPr lvl="2"/>
            <a:r>
              <a:rPr lang="en-US" dirty="0"/>
              <a:t>Subsample of 1975 data have diaries from spouses </a:t>
            </a:r>
          </a:p>
          <a:p>
            <a:pPr lvl="1"/>
            <a:r>
              <a:rPr lang="en-US" dirty="0"/>
              <a:t>MTUS</a:t>
            </a:r>
          </a:p>
          <a:p>
            <a:pPr lvl="2"/>
            <a:r>
              <a:rPr lang="en-US" dirty="0"/>
              <a:t>Weekend and weekday diaries in some countries </a:t>
            </a:r>
          </a:p>
          <a:p>
            <a:pPr lvl="2"/>
            <a:r>
              <a:rPr lang="en-US" dirty="0"/>
              <a:t>Diaries from all household members in some countries</a:t>
            </a:r>
          </a:p>
          <a:p>
            <a:pPr lvl="2"/>
            <a:r>
              <a:rPr lang="en-US" dirty="0"/>
              <a:t>See </a:t>
            </a:r>
            <a:r>
              <a:rPr lang="en-US" dirty="0">
                <a:hlinkClick r:id="rId3"/>
              </a:rPr>
              <a:t>here</a:t>
            </a:r>
            <a:endParaRPr lang="en-US" dirty="0"/>
          </a:p>
        </p:txBody>
      </p:sp>
    </p:spTree>
    <p:extLst>
      <p:ext uri="{BB962C8B-B14F-4D97-AF65-F5344CB8AC3E}">
        <p14:creationId xmlns:p14="http://schemas.microsoft.com/office/powerpoint/2010/main" val="18968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0EB0-B78A-43AC-84C0-BFBBF4620383}"/>
              </a:ext>
            </a:extLst>
          </p:cNvPr>
          <p:cNvSpPr>
            <a:spLocks noGrp="1"/>
          </p:cNvSpPr>
          <p:nvPr>
            <p:ph type="title"/>
          </p:nvPr>
        </p:nvSpPr>
        <p:spPr/>
        <p:txBody>
          <a:bodyPr>
            <a:normAutofit/>
          </a:bodyPr>
          <a:lstStyle/>
          <a:p>
            <a:r>
              <a:rPr lang="en-US" sz="3600" dirty="0"/>
              <a:t>Health Related Variable Differences</a:t>
            </a:r>
          </a:p>
        </p:txBody>
      </p:sp>
      <p:sp>
        <p:nvSpPr>
          <p:cNvPr id="3" name="Content Placeholder 2">
            <a:extLst>
              <a:ext uri="{FF2B5EF4-FFF2-40B4-BE49-F238E27FC236}">
                <a16:creationId xmlns:a16="http://schemas.microsoft.com/office/drawing/2014/main" id="{AEEA5F7A-F2AA-4C33-8D8C-7C57FEAB5201}"/>
              </a:ext>
            </a:extLst>
          </p:cNvPr>
          <p:cNvSpPr>
            <a:spLocks noGrp="1"/>
          </p:cNvSpPr>
          <p:nvPr>
            <p:ph idx="1"/>
          </p:nvPr>
        </p:nvSpPr>
        <p:spPr/>
        <p:txBody>
          <a:bodyPr>
            <a:normAutofit fontScale="77500" lnSpcReduction="20000"/>
          </a:bodyPr>
          <a:lstStyle/>
          <a:p>
            <a:r>
              <a:rPr lang="en-US" dirty="0"/>
              <a:t>ATUS</a:t>
            </a:r>
          </a:p>
          <a:p>
            <a:pPr lvl="1"/>
            <a:r>
              <a:rPr lang="en-US" dirty="0">
                <a:hlinkClick r:id="rId3"/>
              </a:rPr>
              <a:t>Self-Reported Health</a:t>
            </a:r>
            <a:endParaRPr lang="en-US" dirty="0"/>
          </a:p>
          <a:p>
            <a:pPr lvl="1"/>
            <a:r>
              <a:rPr lang="en-US" dirty="0">
                <a:hlinkClick r:id="rId4"/>
              </a:rPr>
              <a:t>Physical Activity</a:t>
            </a:r>
            <a:endParaRPr lang="en-US" dirty="0"/>
          </a:p>
          <a:p>
            <a:pPr lvl="1"/>
            <a:r>
              <a:rPr lang="en-US" dirty="0">
                <a:hlinkClick r:id="rId5"/>
              </a:rPr>
              <a:t>Life Satisfaction &amp; Momentary Affect</a:t>
            </a:r>
            <a:endParaRPr lang="en-US" dirty="0"/>
          </a:p>
          <a:p>
            <a:pPr lvl="1"/>
            <a:r>
              <a:rPr lang="en-US" dirty="0">
                <a:hlinkClick r:id="rId6"/>
              </a:rPr>
              <a:t>MET Value</a:t>
            </a:r>
            <a:endParaRPr lang="en-US" dirty="0"/>
          </a:p>
          <a:p>
            <a:r>
              <a:rPr lang="en-US" dirty="0"/>
              <a:t>AHTUS </a:t>
            </a:r>
          </a:p>
          <a:p>
            <a:pPr lvl="1"/>
            <a:r>
              <a:rPr lang="en-US" dirty="0">
                <a:hlinkClick r:id="rId7"/>
              </a:rPr>
              <a:t>Disability</a:t>
            </a:r>
            <a:endParaRPr lang="en-US" dirty="0"/>
          </a:p>
          <a:p>
            <a:pPr lvl="1"/>
            <a:r>
              <a:rPr lang="en-US" dirty="0"/>
              <a:t>No measure of general health</a:t>
            </a:r>
          </a:p>
          <a:p>
            <a:r>
              <a:rPr lang="en-US" dirty="0"/>
              <a:t>MTUS</a:t>
            </a:r>
          </a:p>
          <a:p>
            <a:pPr lvl="1"/>
            <a:r>
              <a:rPr lang="en-US" dirty="0">
                <a:hlinkClick r:id="rId8"/>
              </a:rPr>
              <a:t>General Health</a:t>
            </a:r>
            <a:endParaRPr lang="en-US" dirty="0"/>
          </a:p>
          <a:p>
            <a:pPr lvl="1"/>
            <a:r>
              <a:rPr lang="en-US" dirty="0">
                <a:hlinkClick r:id="rId9"/>
              </a:rPr>
              <a:t>Rushed</a:t>
            </a:r>
            <a:endParaRPr lang="en-US" dirty="0"/>
          </a:p>
          <a:p>
            <a:pPr lvl="1"/>
            <a:r>
              <a:rPr lang="en-US" dirty="0">
                <a:hlinkClick r:id="rId10"/>
              </a:rPr>
              <a:t>Disability </a:t>
            </a:r>
            <a:endParaRPr lang="en-US" dirty="0"/>
          </a:p>
          <a:p>
            <a:pPr lvl="1"/>
            <a:endParaRPr lang="en-US" dirty="0"/>
          </a:p>
          <a:p>
            <a:endParaRPr lang="en-US" dirty="0"/>
          </a:p>
        </p:txBody>
      </p:sp>
    </p:spTree>
    <p:extLst>
      <p:ext uri="{BB962C8B-B14F-4D97-AF65-F5344CB8AC3E}">
        <p14:creationId xmlns:p14="http://schemas.microsoft.com/office/powerpoint/2010/main" val="2463462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Time Diary Archive Differences</a:t>
            </a:r>
          </a:p>
        </p:txBody>
      </p:sp>
      <p:sp>
        <p:nvSpPr>
          <p:cNvPr id="3" name="Content Placeholder 2"/>
          <p:cNvSpPr>
            <a:spLocks noGrp="1"/>
          </p:cNvSpPr>
          <p:nvPr>
            <p:ph idx="1"/>
          </p:nvPr>
        </p:nvSpPr>
        <p:spPr/>
        <p:txBody>
          <a:bodyPr>
            <a:normAutofit/>
          </a:bodyPr>
          <a:lstStyle/>
          <a:p>
            <a:r>
              <a:rPr lang="en-US" dirty="0"/>
              <a:t>Secondary activity data</a:t>
            </a:r>
          </a:p>
          <a:p>
            <a:pPr lvl="1"/>
            <a:r>
              <a:rPr lang="en-US" dirty="0"/>
              <a:t>ATUS</a:t>
            </a:r>
          </a:p>
          <a:p>
            <a:pPr lvl="2"/>
            <a:r>
              <a:rPr lang="en-US" dirty="0">
                <a:hlinkClick r:id="rId3"/>
              </a:rPr>
              <a:t>Secondary Child Care</a:t>
            </a:r>
            <a:endParaRPr lang="en-US" dirty="0"/>
          </a:p>
          <a:p>
            <a:pPr lvl="2"/>
            <a:r>
              <a:rPr lang="en-US" dirty="0">
                <a:hlinkClick r:id="rId3"/>
              </a:rPr>
              <a:t>Secondary Eldercare</a:t>
            </a:r>
            <a:endParaRPr lang="en-US" dirty="0"/>
          </a:p>
          <a:p>
            <a:pPr lvl="2"/>
            <a:r>
              <a:rPr lang="en-US" dirty="0">
                <a:hlinkClick r:id="rId3"/>
              </a:rPr>
              <a:t>Secondary Eating &amp; Drinking</a:t>
            </a:r>
            <a:r>
              <a:rPr lang="en-US" dirty="0"/>
              <a:t> </a:t>
            </a:r>
          </a:p>
          <a:p>
            <a:pPr lvl="1"/>
            <a:r>
              <a:rPr lang="en-US" dirty="0"/>
              <a:t>AHTUS </a:t>
            </a:r>
          </a:p>
          <a:p>
            <a:pPr lvl="2"/>
            <a:r>
              <a:rPr lang="en-US" dirty="0">
                <a:hlinkClick r:id="rId4"/>
              </a:rPr>
              <a:t>SEC</a:t>
            </a:r>
            <a:endParaRPr lang="en-US" dirty="0"/>
          </a:p>
          <a:p>
            <a:pPr lvl="1"/>
            <a:r>
              <a:rPr lang="en-US" dirty="0"/>
              <a:t>MTUS </a:t>
            </a:r>
          </a:p>
          <a:p>
            <a:pPr lvl="2"/>
            <a:r>
              <a:rPr lang="en-US" dirty="0">
                <a:hlinkClick r:id="rId5"/>
              </a:rPr>
              <a:t>SEC</a:t>
            </a:r>
            <a:endParaRPr lang="en-US" dirty="0"/>
          </a:p>
          <a:p>
            <a:pPr marL="457200" lvl="1" indent="0">
              <a:buNone/>
            </a:pPr>
            <a:endParaRPr lang="en-US" dirty="0"/>
          </a:p>
        </p:txBody>
      </p:sp>
    </p:spTree>
    <p:extLst>
      <p:ext uri="{BB962C8B-B14F-4D97-AF65-F5344CB8AC3E}">
        <p14:creationId xmlns:p14="http://schemas.microsoft.com/office/powerpoint/2010/main" val="3259737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Time Diary Archive Differences</a:t>
            </a:r>
          </a:p>
        </p:txBody>
      </p:sp>
      <p:sp>
        <p:nvSpPr>
          <p:cNvPr id="3" name="Content Placeholder 2"/>
          <p:cNvSpPr>
            <a:spLocks noGrp="1"/>
          </p:cNvSpPr>
          <p:nvPr>
            <p:ph idx="1"/>
          </p:nvPr>
        </p:nvSpPr>
        <p:spPr/>
        <p:txBody>
          <a:bodyPr>
            <a:normAutofit fontScale="92500" lnSpcReduction="10000"/>
          </a:bodyPr>
          <a:lstStyle/>
          <a:p>
            <a:r>
              <a:rPr lang="en-US" dirty="0"/>
              <a:t>With Whom </a:t>
            </a:r>
          </a:p>
          <a:p>
            <a:pPr lvl="1"/>
            <a:r>
              <a:rPr lang="en-US" dirty="0"/>
              <a:t>ATUS</a:t>
            </a:r>
          </a:p>
          <a:p>
            <a:pPr lvl="2"/>
            <a:r>
              <a:rPr lang="en-US" dirty="0">
                <a:hlinkClick r:id="rId3"/>
              </a:rPr>
              <a:t>WHO_ASK</a:t>
            </a:r>
            <a:endParaRPr lang="en-US" dirty="0"/>
          </a:p>
          <a:p>
            <a:pPr lvl="2"/>
            <a:r>
              <a:rPr lang="en-US" dirty="0">
                <a:hlinkClick r:id="rId4"/>
              </a:rPr>
              <a:t>Technical Who Variables</a:t>
            </a:r>
            <a:r>
              <a:rPr lang="en-US" dirty="0"/>
              <a:t>  (hierarchical)</a:t>
            </a:r>
          </a:p>
          <a:p>
            <a:pPr lvl="2"/>
            <a:r>
              <a:rPr lang="en-US" dirty="0"/>
              <a:t>Create Own Time Use Variable (rectangular)</a:t>
            </a:r>
          </a:p>
          <a:p>
            <a:pPr lvl="1"/>
            <a:r>
              <a:rPr lang="en-US" dirty="0"/>
              <a:t>AHTUS</a:t>
            </a:r>
          </a:p>
          <a:p>
            <a:pPr lvl="2"/>
            <a:r>
              <a:rPr lang="en-US" dirty="0">
                <a:hlinkClick r:id="rId5"/>
              </a:rPr>
              <a:t>Who else is present during activity</a:t>
            </a:r>
            <a:endParaRPr lang="en-US" dirty="0"/>
          </a:p>
          <a:p>
            <a:pPr lvl="2"/>
            <a:r>
              <a:rPr lang="en-US" dirty="0">
                <a:hlinkClick r:id="rId5"/>
              </a:rPr>
              <a:t>Who Variable Availability Grid</a:t>
            </a:r>
            <a:endParaRPr lang="en-US" dirty="0"/>
          </a:p>
          <a:p>
            <a:pPr lvl="1"/>
            <a:r>
              <a:rPr lang="en-US" dirty="0"/>
              <a:t>MTUS</a:t>
            </a:r>
          </a:p>
          <a:p>
            <a:pPr lvl="2"/>
            <a:r>
              <a:rPr lang="en-US" dirty="0">
                <a:hlinkClick r:id="rId6"/>
              </a:rPr>
              <a:t>https://www.mtusdata.org/mtus-action/samples</a:t>
            </a:r>
            <a:endParaRPr lang="en-US" dirty="0"/>
          </a:p>
          <a:p>
            <a:pPr lvl="2"/>
            <a:r>
              <a:rPr lang="en-US" dirty="0">
                <a:hlinkClick r:id="rId7"/>
              </a:rPr>
              <a:t>Who else is present during activity</a:t>
            </a:r>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1666644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15183278"/>
              </p:ext>
            </p:extLst>
          </p:nvPr>
        </p:nvGraphicFramePr>
        <p:xfrm>
          <a:off x="533400" y="0"/>
          <a:ext cx="82296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6047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185"/>
            <a:ext cx="8229600" cy="1080172"/>
          </a:xfrm>
        </p:spPr>
        <p:txBody>
          <a:bodyPr>
            <a:normAutofit/>
          </a:bodyPr>
          <a:lstStyle/>
          <a:p>
            <a:r>
              <a:rPr lang="en-US" sz="2800" dirty="0"/>
              <a:t>Archive Differences: ATUS Geographic Variables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417638"/>
            <a:ext cx="9144000" cy="5358300"/>
          </a:xfrm>
          <a:prstGeom prst="rect">
            <a:avLst/>
          </a:prstGeom>
        </p:spPr>
      </p:pic>
    </p:spTree>
    <p:extLst>
      <p:ext uri="{BB962C8B-B14F-4D97-AF65-F5344CB8AC3E}">
        <p14:creationId xmlns:p14="http://schemas.microsoft.com/office/powerpoint/2010/main" val="2542411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ATUS Geographic Variables: State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393723" cy="4525963"/>
          </a:xfrm>
        </p:spPr>
      </p:pic>
    </p:spTree>
    <p:extLst>
      <p:ext uri="{BB962C8B-B14F-4D97-AF65-F5344CB8AC3E}">
        <p14:creationId xmlns:p14="http://schemas.microsoft.com/office/powerpoint/2010/main" val="1013965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ATUS Geographic Variables: Region </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308" y="1600200"/>
            <a:ext cx="7803384" cy="4525963"/>
          </a:xfrm>
        </p:spPr>
      </p:pic>
    </p:spTree>
    <p:extLst>
      <p:ext uri="{BB962C8B-B14F-4D97-AF65-F5344CB8AC3E}">
        <p14:creationId xmlns:p14="http://schemas.microsoft.com/office/powerpoint/2010/main" val="583093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ATUS Geographic Variables: Metro </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631" y="1600200"/>
            <a:ext cx="7982738" cy="4525963"/>
          </a:xfrm>
        </p:spPr>
      </p:pic>
    </p:spTree>
    <p:extLst>
      <p:ext uri="{BB962C8B-B14F-4D97-AF65-F5344CB8AC3E}">
        <p14:creationId xmlns:p14="http://schemas.microsoft.com/office/powerpoint/2010/main" val="167718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ATUS Geographic Variables: MSA Size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99" y="1600200"/>
            <a:ext cx="8323385" cy="4525963"/>
          </a:xfrm>
        </p:spPr>
      </p:pic>
    </p:spTree>
    <p:extLst>
      <p:ext uri="{BB962C8B-B14F-4D97-AF65-F5344CB8AC3E}">
        <p14:creationId xmlns:p14="http://schemas.microsoft.com/office/powerpoint/2010/main" val="396771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3864" y="6085785"/>
            <a:ext cx="251460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dirty="0">
                <a:hlinkClick r:id="rId3"/>
              </a:rPr>
              <a:t>http://www.ipums.org/</a:t>
            </a:r>
            <a:endParaRPr lang="en-US" dirty="0"/>
          </a:p>
          <a:p>
            <a:pPr>
              <a:defRPr/>
            </a:pP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823" y="162505"/>
            <a:ext cx="7248354" cy="5923280"/>
          </a:xfrm>
          <a:prstGeom prst="rect">
            <a:avLst/>
          </a:prstGeom>
        </p:spPr>
      </p:pic>
    </p:spTree>
    <p:extLst>
      <p:ext uri="{BB962C8B-B14F-4D97-AF65-F5344CB8AC3E}">
        <p14:creationId xmlns:p14="http://schemas.microsoft.com/office/powerpoint/2010/main" val="409553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ATUS Geographic Variables: Met Area </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8181" y="1600200"/>
            <a:ext cx="6187638" cy="4525963"/>
          </a:xfrm>
        </p:spPr>
      </p:pic>
    </p:spTree>
    <p:extLst>
      <p:ext uri="{BB962C8B-B14F-4D97-AF65-F5344CB8AC3E}">
        <p14:creationId xmlns:p14="http://schemas.microsoft.com/office/powerpoint/2010/main" val="1528939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ATUS Geographic Variables: County </a:t>
            </a:r>
          </a:p>
        </p:txBody>
      </p:sp>
      <p:pic>
        <p:nvPicPr>
          <p:cNvPr id="2" name="Content Placeholder 1"/>
          <p:cNvPicPr>
            <a:picLocks noGrp="1" noChangeAspect="1"/>
          </p:cNvPicPr>
          <p:nvPr>
            <p:ph idx="1"/>
          </p:nvPr>
        </p:nvPicPr>
        <p:blipFill>
          <a:blip r:embed="rId2"/>
          <a:stretch>
            <a:fillRect/>
          </a:stretch>
        </p:blipFill>
        <p:spPr>
          <a:xfrm>
            <a:off x="117232" y="1417638"/>
            <a:ext cx="8886092" cy="4631470"/>
          </a:xfrm>
          <a:prstGeom prst="rect">
            <a:avLst/>
          </a:prstGeom>
        </p:spPr>
      </p:pic>
    </p:spTree>
    <p:extLst>
      <p:ext uri="{BB962C8B-B14F-4D97-AF65-F5344CB8AC3E}">
        <p14:creationId xmlns:p14="http://schemas.microsoft.com/office/powerpoint/2010/main" val="3363388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AHTUS Geographic Variables</a:t>
            </a:r>
          </a:p>
        </p:txBody>
      </p:sp>
      <p:pic>
        <p:nvPicPr>
          <p:cNvPr id="4" name="Content Placeholder 3"/>
          <p:cNvPicPr>
            <a:picLocks noGrp="1" noChangeAspect="1"/>
          </p:cNvPicPr>
          <p:nvPr>
            <p:ph idx="1"/>
          </p:nvPr>
        </p:nvPicPr>
        <p:blipFill>
          <a:blip r:embed="rId2"/>
          <a:stretch>
            <a:fillRect/>
          </a:stretch>
        </p:blipFill>
        <p:spPr>
          <a:xfrm>
            <a:off x="457200" y="1847261"/>
            <a:ext cx="8229600" cy="4031840"/>
          </a:xfrm>
          <a:prstGeom prst="rect">
            <a:avLst/>
          </a:prstGeom>
        </p:spPr>
      </p:pic>
    </p:spTree>
    <p:extLst>
      <p:ext uri="{BB962C8B-B14F-4D97-AF65-F5344CB8AC3E}">
        <p14:creationId xmlns:p14="http://schemas.microsoft.com/office/powerpoint/2010/main" val="682637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MTUS Geographic Variables: Region</a:t>
            </a:r>
          </a:p>
        </p:txBody>
      </p:sp>
      <p:pic>
        <p:nvPicPr>
          <p:cNvPr id="5" name="Content Placeholder 4"/>
          <p:cNvPicPr>
            <a:picLocks noGrp="1" noChangeAspect="1"/>
          </p:cNvPicPr>
          <p:nvPr>
            <p:ph idx="1"/>
          </p:nvPr>
        </p:nvPicPr>
        <p:blipFill>
          <a:blip r:embed="rId2"/>
          <a:stretch>
            <a:fillRect/>
          </a:stretch>
        </p:blipFill>
        <p:spPr>
          <a:xfrm>
            <a:off x="187569" y="1643308"/>
            <a:ext cx="8651631" cy="4347183"/>
          </a:xfrm>
          <a:prstGeom prst="rect">
            <a:avLst/>
          </a:prstGeom>
        </p:spPr>
      </p:pic>
    </p:spTree>
    <p:extLst>
      <p:ext uri="{BB962C8B-B14F-4D97-AF65-F5344CB8AC3E}">
        <p14:creationId xmlns:p14="http://schemas.microsoft.com/office/powerpoint/2010/main" val="3345163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MTUS Geographic Variables: Urban</a:t>
            </a:r>
          </a:p>
        </p:txBody>
      </p:sp>
      <p:pic>
        <p:nvPicPr>
          <p:cNvPr id="4" name="Content Placeholder 3"/>
          <p:cNvPicPr>
            <a:picLocks noGrp="1" noChangeAspect="1"/>
          </p:cNvPicPr>
          <p:nvPr>
            <p:ph idx="1"/>
          </p:nvPr>
        </p:nvPicPr>
        <p:blipFill>
          <a:blip r:embed="rId2"/>
          <a:stretch>
            <a:fillRect/>
          </a:stretch>
        </p:blipFill>
        <p:spPr>
          <a:xfrm>
            <a:off x="668215" y="1417638"/>
            <a:ext cx="8018585" cy="4678362"/>
          </a:xfrm>
          <a:prstGeom prst="rect">
            <a:avLst/>
          </a:prstGeom>
        </p:spPr>
      </p:pic>
    </p:spTree>
    <p:extLst>
      <p:ext uri="{BB962C8B-B14F-4D97-AF65-F5344CB8AC3E}">
        <p14:creationId xmlns:p14="http://schemas.microsoft.com/office/powerpoint/2010/main" val="2110327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8E8D-A437-4EE7-94B5-6D442F8764F1}"/>
              </a:ext>
            </a:extLst>
          </p:cNvPr>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r>
              <a:rPr lang="en-US" dirty="0"/>
              <a:t>QUESTIONS?</a:t>
            </a:r>
          </a:p>
        </p:txBody>
      </p:sp>
    </p:spTree>
    <p:extLst>
      <p:ext uri="{BB962C8B-B14F-4D97-AF65-F5344CB8AC3E}">
        <p14:creationId xmlns:p14="http://schemas.microsoft.com/office/powerpoint/2010/main" val="333246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Part 3: Create a Custom Extract: </a:t>
            </a:r>
            <a:br>
              <a:rPr lang="en-US" b="1" dirty="0"/>
            </a:br>
            <a:r>
              <a:rPr lang="en-US" sz="2700" b="1" dirty="0"/>
              <a:t>Time Spent in Physical Activity and Health</a:t>
            </a:r>
            <a:endParaRPr lang="en-US" sz="2700" dirty="0">
              <a:solidFill>
                <a:schemeClr val="bg1">
                  <a:lumMod val="85000"/>
                </a:schemeClr>
              </a:solidFill>
            </a:endParaRPr>
          </a:p>
        </p:txBody>
      </p:sp>
      <p:sp>
        <p:nvSpPr>
          <p:cNvPr id="4" name="Subtitle 3"/>
          <p:cNvSpPr>
            <a:spLocks noGrp="1"/>
          </p:cNvSpPr>
          <p:nvPr>
            <p:ph type="subTitle" idx="1"/>
          </p:nvPr>
        </p:nvSpPr>
        <p:spPr/>
        <p:txBody>
          <a:bodyPr/>
          <a:lstStyle/>
          <a:p>
            <a:r>
              <a:rPr lang="en-US" dirty="0"/>
              <a:t>Exercise 7 in handout</a:t>
            </a:r>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spTree>
    <p:extLst>
      <p:ext uri="{BB962C8B-B14F-4D97-AF65-F5344CB8AC3E}">
        <p14:creationId xmlns:p14="http://schemas.microsoft.com/office/powerpoint/2010/main" val="1638875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Demo</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ü"/>
            </a:pPr>
            <a:r>
              <a:rPr lang="en-US" dirty="0">
                <a:solidFill>
                  <a:schemeClr val="tx1"/>
                </a:solidFill>
              </a:rPr>
              <a:t>Logged in or finished registration</a:t>
            </a:r>
          </a:p>
          <a:p>
            <a:pPr>
              <a:buFont typeface="Wingdings" panose="05000000000000000000" pitchFamily="2" charset="2"/>
              <a:buChar char="ü"/>
            </a:pPr>
            <a:r>
              <a:rPr lang="en-US" dirty="0">
                <a:solidFill>
                  <a:schemeClr val="tx1"/>
                </a:solidFill>
              </a:rPr>
              <a:t>Selected topic and the archive to use</a:t>
            </a:r>
          </a:p>
          <a:p>
            <a:pPr>
              <a:buFont typeface="Wingdings" panose="05000000000000000000" pitchFamily="2" charset="2"/>
              <a:buChar char="ü"/>
            </a:pPr>
            <a:r>
              <a:rPr lang="en-US" dirty="0">
                <a:solidFill>
                  <a:schemeClr val="tx1"/>
                </a:solidFill>
              </a:rPr>
              <a:t>Viewed documentation</a:t>
            </a:r>
          </a:p>
          <a:p>
            <a:pPr marL="457200" indent="-457200">
              <a:buFont typeface="Arial" panose="020B0604020202020204" pitchFamily="34" charset="0"/>
              <a:buChar char="•"/>
            </a:pPr>
            <a:r>
              <a:rPr lang="en-US" dirty="0">
                <a:solidFill>
                  <a:schemeClr val="accent1"/>
                </a:solidFill>
              </a:rPr>
              <a:t>Create a time use variable</a:t>
            </a:r>
          </a:p>
          <a:p>
            <a:pPr marL="457200" indent="-457200">
              <a:buFont typeface="Arial" panose="020B0604020202020204" pitchFamily="34" charset="0"/>
              <a:buChar char="•"/>
            </a:pPr>
            <a:r>
              <a:rPr lang="en-US" dirty="0">
                <a:solidFill>
                  <a:schemeClr val="accent1"/>
                </a:solidFill>
              </a:rPr>
              <a:t>Add demographic variables</a:t>
            </a:r>
          </a:p>
          <a:p>
            <a:pPr marL="457200" indent="-457200">
              <a:buFont typeface="Arial" panose="020B0604020202020204" pitchFamily="34" charset="0"/>
              <a:buChar char="•"/>
            </a:pPr>
            <a:r>
              <a:rPr lang="en-US" dirty="0">
                <a:solidFill>
                  <a:schemeClr val="accent1"/>
                </a:solidFill>
              </a:rPr>
              <a:t>Make an extract</a:t>
            </a:r>
          </a:p>
          <a:p>
            <a:pPr marL="457200" indent="-457200">
              <a:buFont typeface="Arial" panose="020B0604020202020204" pitchFamily="34" charset="0"/>
              <a:buChar char="•"/>
            </a:pPr>
            <a:r>
              <a:rPr lang="en-US" dirty="0">
                <a:solidFill>
                  <a:schemeClr val="accent1"/>
                </a:solidFill>
              </a:rPr>
              <a:t>Download data</a:t>
            </a:r>
          </a:p>
          <a:p>
            <a:pPr marL="457200" indent="-457200">
              <a:buFont typeface="Arial" panose="020B0604020202020204" pitchFamily="34" charset="0"/>
              <a:buChar char="•"/>
            </a:pPr>
            <a:r>
              <a:rPr lang="en-US" dirty="0">
                <a:solidFill>
                  <a:schemeClr val="accent1"/>
                </a:solidFill>
              </a:rPr>
              <a:t>Create an analysis file</a:t>
            </a:r>
          </a:p>
          <a:p>
            <a:pPr marL="457200" indent="-457200">
              <a:buFont typeface="Arial" panose="020B0604020202020204" pitchFamily="34" charset="0"/>
              <a:buChar char="•"/>
            </a:pPr>
            <a:r>
              <a:rPr lang="en-US" dirty="0">
                <a:solidFill>
                  <a:schemeClr val="accent1"/>
                </a:solidFill>
              </a:rPr>
              <a:t>Get help</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932364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731837"/>
            <a:ext cx="8229600" cy="868363"/>
          </a:xfrm>
        </p:spPr>
        <p:txBody>
          <a:bodyPr>
            <a:normAutofit/>
          </a:bodyPr>
          <a:lstStyle/>
          <a:p>
            <a:r>
              <a:rPr lang="en-US" dirty="0"/>
              <a:t>Health-Related Activity Measures</a:t>
            </a:r>
          </a:p>
        </p:txBody>
      </p:sp>
      <p:sp>
        <p:nvSpPr>
          <p:cNvPr id="31747" name="Rectangle 3"/>
          <p:cNvSpPr>
            <a:spLocks noGrp="1" noChangeArrowheads="1"/>
          </p:cNvSpPr>
          <p:nvPr>
            <p:ph idx="1"/>
          </p:nvPr>
        </p:nvSpPr>
        <p:spPr/>
        <p:txBody>
          <a:bodyPr>
            <a:normAutofit fontScale="55000" lnSpcReduction="20000"/>
          </a:bodyPr>
          <a:lstStyle/>
          <a:p>
            <a:r>
              <a:rPr lang="en-US" dirty="0"/>
              <a:t>Physical Activity time </a:t>
            </a:r>
          </a:p>
          <a:p>
            <a:pPr lvl="1"/>
            <a:r>
              <a:rPr lang="en-US" dirty="0"/>
              <a:t>Specific Activity selected by a belief in its healthfulness (130100)</a:t>
            </a:r>
          </a:p>
          <a:p>
            <a:pPr lvl="1"/>
            <a:r>
              <a:rPr lang="en-US" dirty="0"/>
              <a:t>Mode of Transportation – self propelled or riding</a:t>
            </a:r>
          </a:p>
          <a:p>
            <a:pPr lvl="1"/>
            <a:r>
              <a:rPr lang="en-US" dirty="0"/>
              <a:t>An aspect of Paid &amp; Unpaid work </a:t>
            </a:r>
          </a:p>
          <a:p>
            <a:pPr lvl="1"/>
            <a:r>
              <a:rPr lang="en-US" dirty="0"/>
              <a:t>According to MET values (ratio of metabolic rate per time unit during activity to resting rate),</a:t>
            </a:r>
          </a:p>
          <a:p>
            <a:pPr marL="457200" lvl="1" indent="0">
              <a:buNone/>
            </a:pPr>
            <a:r>
              <a:rPr lang="en-US" dirty="0"/>
              <a:t>	categorized as moderate or vigorous</a:t>
            </a:r>
          </a:p>
          <a:p>
            <a:pPr lvl="2"/>
            <a:r>
              <a:rPr lang="en-US" dirty="0">
                <a:hlinkClick r:id="rId3"/>
              </a:rPr>
              <a:t>https://www.atusdata.org/atus-action/variables/group?id=a-tech</a:t>
            </a:r>
            <a:endParaRPr lang="en-US" dirty="0"/>
          </a:p>
          <a:p>
            <a:pPr lvl="2"/>
            <a:r>
              <a:rPr lang="en-US" dirty="0">
                <a:hlinkClick r:id="rId4"/>
              </a:rPr>
              <a:t>https://www.atusdata.org/atus-action/variables/METVALUE#description_section</a:t>
            </a:r>
            <a:endParaRPr lang="en-US" dirty="0"/>
          </a:p>
          <a:p>
            <a:pPr lvl="2"/>
            <a:r>
              <a:rPr lang="en-US" dirty="0">
                <a:hlinkClick r:id="rId5"/>
              </a:rPr>
              <a:t>https://epi.grants.cancer.gov/physical/MET/</a:t>
            </a:r>
            <a:endParaRPr lang="en-US" dirty="0"/>
          </a:p>
          <a:p>
            <a:r>
              <a:rPr lang="en-US" dirty="0"/>
              <a:t>Sedentary time (e.g., Relaxing, TV viewing) (120300)</a:t>
            </a:r>
          </a:p>
          <a:p>
            <a:pPr lvl="1"/>
            <a:r>
              <a:rPr lang="en-US" dirty="0"/>
              <a:t>Specific Activity selected by belief in its </a:t>
            </a:r>
            <a:r>
              <a:rPr lang="en-US" dirty="0" err="1"/>
              <a:t>nonhealthfulness</a:t>
            </a:r>
            <a:endParaRPr lang="en-US" dirty="0"/>
          </a:p>
          <a:p>
            <a:pPr lvl="1"/>
            <a:r>
              <a:rPr lang="en-US" dirty="0"/>
              <a:t>Context </a:t>
            </a:r>
          </a:p>
          <a:p>
            <a:pPr lvl="1"/>
            <a:r>
              <a:rPr lang="en-US" dirty="0"/>
              <a:t>MET value (e.g., low MET)</a:t>
            </a:r>
          </a:p>
          <a:p>
            <a:r>
              <a:rPr lang="en-US" dirty="0"/>
              <a:t>Sleep time (010100)</a:t>
            </a:r>
          </a:p>
          <a:p>
            <a:pPr lvl="1"/>
            <a:r>
              <a:rPr lang="en-US" dirty="0"/>
              <a:t>Night time </a:t>
            </a:r>
          </a:p>
          <a:p>
            <a:pPr lvl="1"/>
            <a:r>
              <a:rPr lang="en-US" dirty="0"/>
              <a:t>Naps </a:t>
            </a:r>
          </a:p>
          <a:p>
            <a:pPr lvl="1"/>
            <a:r>
              <a:rPr lang="en-US" dirty="0"/>
              <a:t>Disturbed &amp; disrupted sleep episodes </a:t>
            </a:r>
          </a:p>
        </p:txBody>
      </p:sp>
    </p:spTree>
    <p:extLst>
      <p:ext uri="{BB962C8B-B14F-4D97-AF65-F5344CB8AC3E}">
        <p14:creationId xmlns:p14="http://schemas.microsoft.com/office/powerpoint/2010/main" val="65848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D0B86-5A3A-41D4-9C09-249EEDA20FA9}"/>
              </a:ext>
            </a:extLst>
          </p:cNvPr>
          <p:cNvSpPr>
            <a:spLocks noGrp="1"/>
          </p:cNvSpPr>
          <p:nvPr>
            <p:ph type="title"/>
          </p:nvPr>
        </p:nvSpPr>
        <p:spPr/>
        <p:txBody>
          <a:bodyPr/>
          <a:lstStyle/>
          <a:p>
            <a:r>
              <a:rPr lang="en-US" dirty="0"/>
              <a:t>Health Measures</a:t>
            </a:r>
          </a:p>
        </p:txBody>
      </p:sp>
      <p:sp>
        <p:nvSpPr>
          <p:cNvPr id="3" name="Content Placeholder 2">
            <a:extLst>
              <a:ext uri="{FF2B5EF4-FFF2-40B4-BE49-F238E27FC236}">
                <a16:creationId xmlns:a16="http://schemas.microsoft.com/office/drawing/2014/main" id="{9ECB2D9A-D027-4972-B273-92638DDA44D7}"/>
              </a:ext>
            </a:extLst>
          </p:cNvPr>
          <p:cNvSpPr>
            <a:spLocks noGrp="1"/>
          </p:cNvSpPr>
          <p:nvPr>
            <p:ph idx="1"/>
          </p:nvPr>
        </p:nvSpPr>
        <p:spPr/>
        <p:txBody>
          <a:bodyPr>
            <a:normAutofit/>
          </a:bodyPr>
          <a:lstStyle/>
          <a:p>
            <a:r>
              <a:rPr lang="en-US" sz="2000" dirty="0"/>
              <a:t>Self-reported health – five category self-reported health (excellent, very good, good, fair, poor)</a:t>
            </a:r>
            <a:endParaRPr lang="en-US" dirty="0"/>
          </a:p>
          <a:p>
            <a:r>
              <a:rPr lang="en-US" sz="2000" dirty="0"/>
              <a:t>BMI – Body mass index, computed from height &amp; weight</a:t>
            </a:r>
          </a:p>
          <a:p>
            <a:pPr marL="0" indent="0">
              <a:buNone/>
            </a:pPr>
            <a:endParaRPr lang="en-US" sz="2000" dirty="0"/>
          </a:p>
          <a:p>
            <a:r>
              <a:rPr lang="en-US" sz="2000" dirty="0">
                <a:hlinkClick r:id="rId2"/>
              </a:rPr>
              <a:t>https://www.atusdata.org/atus-action/variables/group?id=demog</a:t>
            </a:r>
            <a:endParaRPr lang="en-US" sz="2000" dirty="0"/>
          </a:p>
        </p:txBody>
      </p:sp>
    </p:spTree>
    <p:extLst>
      <p:ext uri="{BB962C8B-B14F-4D97-AF65-F5344CB8AC3E}">
        <p14:creationId xmlns:p14="http://schemas.microsoft.com/office/powerpoint/2010/main" val="605746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timeuse\atus\admin\conferences&amp;presentations\library_workshops\library_wkshp_2018\ipums_time_u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24" y="69577"/>
            <a:ext cx="8460954" cy="678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06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0B9A-6877-4530-83C4-94AA33CD8375}"/>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BA4B4635-519E-44E4-94E8-E5EE30B48FB6}"/>
              </a:ext>
            </a:extLst>
          </p:cNvPr>
          <p:cNvSpPr>
            <a:spLocks noGrp="1"/>
          </p:cNvSpPr>
          <p:nvPr>
            <p:ph idx="1"/>
          </p:nvPr>
        </p:nvSpPr>
        <p:spPr/>
        <p:txBody>
          <a:bodyPr/>
          <a:lstStyle/>
          <a:p>
            <a:r>
              <a:rPr lang="en-US" dirty="0"/>
              <a:t>Go to ASA Workshop Materials HERE:</a:t>
            </a:r>
          </a:p>
          <a:p>
            <a:r>
              <a:rPr lang="en-US" sz="2400" dirty="0"/>
              <a:t>https://www.atusdata.org/atus/ASA_workshop_2019.shtml</a:t>
            </a:r>
          </a:p>
          <a:p>
            <a:r>
              <a:rPr lang="en-US" dirty="0"/>
              <a:t>Exercise 7: “Estimates of Time spent in Physical Activity in ATUS Well-being Module”</a:t>
            </a:r>
          </a:p>
        </p:txBody>
      </p:sp>
    </p:spTree>
    <p:extLst>
      <p:ext uri="{BB962C8B-B14F-4D97-AF65-F5344CB8AC3E}">
        <p14:creationId xmlns:p14="http://schemas.microsoft.com/office/powerpoint/2010/main" val="3370061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DC859-0162-467C-9ABC-68A9947E6381}"/>
              </a:ext>
            </a:extLst>
          </p:cNvPr>
          <p:cNvSpPr>
            <a:spLocks noGrp="1"/>
          </p:cNvSpPr>
          <p:nvPr>
            <p:ph type="title"/>
          </p:nvPr>
        </p:nvSpPr>
        <p:spPr/>
        <p:txBody>
          <a:bodyPr>
            <a:normAutofit/>
          </a:bodyPr>
          <a:lstStyle/>
          <a:p>
            <a:r>
              <a:rPr lang="en-US" sz="2000" dirty="0"/>
              <a:t>Exercise 7: Estimates of Time spent in Physical Activity in ATUS</a:t>
            </a:r>
          </a:p>
        </p:txBody>
      </p:sp>
      <p:sp>
        <p:nvSpPr>
          <p:cNvPr id="7" name="Content Placeholder 6">
            <a:extLst>
              <a:ext uri="{FF2B5EF4-FFF2-40B4-BE49-F238E27FC236}">
                <a16:creationId xmlns:a16="http://schemas.microsoft.com/office/drawing/2014/main" id="{7D44E2CF-0C52-415E-B790-2D41ECC95BD8}"/>
              </a:ext>
            </a:extLst>
          </p:cNvPr>
          <p:cNvSpPr>
            <a:spLocks noGrp="1"/>
          </p:cNvSpPr>
          <p:nvPr>
            <p:ph idx="1"/>
          </p:nvPr>
        </p:nvSpPr>
        <p:spPr/>
        <p:txBody>
          <a:bodyPr>
            <a:normAutofit/>
          </a:bodyPr>
          <a:lstStyle/>
          <a:p>
            <a:r>
              <a:rPr lang="en-US" sz="1600" dirty="0"/>
              <a:t>With time use data, physical activity can be defined in several ways. We will create different measures of physical activity and see how sensitive the measurement is to the patterns we observe in the data. Your objective in this exercise is to create time use variables from the ATUS activity-level data, to consider different ways to measure physical activity in the ATUS, and to explore associations between BMI, health, and physical activity. </a:t>
            </a:r>
          </a:p>
          <a:p>
            <a:endParaRPr lang="en-US" sz="1600" dirty="0"/>
          </a:p>
          <a:p>
            <a:r>
              <a:rPr lang="en-US" sz="1600" dirty="0"/>
              <a:t>The </a:t>
            </a:r>
            <a:r>
              <a:rPr lang="en-US" sz="1600" b="1" dirty="0"/>
              <a:t>first step</a:t>
            </a:r>
            <a:r>
              <a:rPr lang="en-US" sz="1600" dirty="0"/>
              <a:t> in the process is to create a dataset that contains only the respondents who participated in the Eating and Health Module of the ATUS (</a:t>
            </a:r>
            <a:r>
              <a:rPr lang="en-US" sz="1600" b="1" i="1" dirty="0"/>
              <a:t>hint</a:t>
            </a:r>
            <a:r>
              <a:rPr lang="en-US" sz="1600" dirty="0"/>
              <a:t>: use the module selection on the samples page to identify the years (6) in which the module was fielded). Make sure to include in your extract the BMI and general health status variables along with the appropriate weight to use when analyzing Eating and Health Module data (EHWT). Because we're going to create time use variables from the activity-level data, make sure your extract is hierarchical and you choose the necessary variables to construct time use variables based on mode of transportation, activity, and MET values associated with activities. </a:t>
            </a:r>
          </a:p>
        </p:txBody>
      </p:sp>
    </p:spTree>
    <p:extLst>
      <p:ext uri="{BB962C8B-B14F-4D97-AF65-F5344CB8AC3E}">
        <p14:creationId xmlns:p14="http://schemas.microsoft.com/office/powerpoint/2010/main" val="2746492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55E01B-6A3B-44BD-A8AD-E546FFB54536}"/>
              </a:ext>
            </a:extLst>
          </p:cNvPr>
          <p:cNvPicPr>
            <a:picLocks noChangeAspect="1"/>
          </p:cNvPicPr>
          <p:nvPr/>
        </p:nvPicPr>
        <p:blipFill>
          <a:blip r:embed="rId2"/>
          <a:stretch>
            <a:fillRect/>
          </a:stretch>
        </p:blipFill>
        <p:spPr>
          <a:xfrm>
            <a:off x="909678" y="0"/>
            <a:ext cx="7324644" cy="6858000"/>
          </a:xfrm>
          <a:prstGeom prst="rect">
            <a:avLst/>
          </a:prstGeom>
        </p:spPr>
      </p:pic>
    </p:spTree>
    <p:extLst>
      <p:ext uri="{BB962C8B-B14F-4D97-AF65-F5344CB8AC3E}">
        <p14:creationId xmlns:p14="http://schemas.microsoft.com/office/powerpoint/2010/main" val="2513546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99272-0CF4-46D2-A6B9-F7955EC5C958}"/>
              </a:ext>
            </a:extLst>
          </p:cNvPr>
          <p:cNvPicPr>
            <a:picLocks noChangeAspect="1"/>
          </p:cNvPicPr>
          <p:nvPr/>
        </p:nvPicPr>
        <p:blipFill>
          <a:blip r:embed="rId2"/>
          <a:stretch>
            <a:fillRect/>
          </a:stretch>
        </p:blipFill>
        <p:spPr>
          <a:xfrm>
            <a:off x="0" y="1909342"/>
            <a:ext cx="9144000" cy="3039316"/>
          </a:xfrm>
          <a:prstGeom prst="rect">
            <a:avLst/>
          </a:prstGeom>
        </p:spPr>
      </p:pic>
    </p:spTree>
    <p:extLst>
      <p:ext uri="{BB962C8B-B14F-4D97-AF65-F5344CB8AC3E}">
        <p14:creationId xmlns:p14="http://schemas.microsoft.com/office/powerpoint/2010/main" val="2007500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F8913D-CADD-4FCB-97B3-9FAAFDB04775}"/>
              </a:ext>
            </a:extLst>
          </p:cNvPr>
          <p:cNvPicPr>
            <a:picLocks noChangeAspect="1"/>
          </p:cNvPicPr>
          <p:nvPr/>
        </p:nvPicPr>
        <p:blipFill>
          <a:blip r:embed="rId2"/>
          <a:stretch>
            <a:fillRect/>
          </a:stretch>
        </p:blipFill>
        <p:spPr>
          <a:xfrm>
            <a:off x="1317668" y="0"/>
            <a:ext cx="6508664" cy="6858000"/>
          </a:xfrm>
          <a:prstGeom prst="rect">
            <a:avLst/>
          </a:prstGeom>
        </p:spPr>
      </p:pic>
    </p:spTree>
    <p:extLst>
      <p:ext uri="{BB962C8B-B14F-4D97-AF65-F5344CB8AC3E}">
        <p14:creationId xmlns:p14="http://schemas.microsoft.com/office/powerpoint/2010/main" val="3751753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62E8-C908-46D6-91A2-2A2BE53959EB}"/>
              </a:ext>
            </a:extLst>
          </p:cNvPr>
          <p:cNvSpPr>
            <a:spLocks noGrp="1"/>
          </p:cNvSpPr>
          <p:nvPr>
            <p:ph type="title"/>
          </p:nvPr>
        </p:nvSpPr>
        <p:spPr/>
        <p:txBody>
          <a:bodyPr/>
          <a:lstStyle/>
          <a:p>
            <a:r>
              <a:rPr lang="en-US" dirty="0"/>
              <a:t>Caution</a:t>
            </a:r>
          </a:p>
        </p:txBody>
      </p:sp>
      <p:sp>
        <p:nvSpPr>
          <p:cNvPr id="3" name="Content Placeholder 2">
            <a:extLst>
              <a:ext uri="{FF2B5EF4-FFF2-40B4-BE49-F238E27FC236}">
                <a16:creationId xmlns:a16="http://schemas.microsoft.com/office/drawing/2014/main" id="{3246BBAD-EDAF-45B2-A209-389135BF8D0A}"/>
              </a:ext>
            </a:extLst>
          </p:cNvPr>
          <p:cNvSpPr>
            <a:spLocks noGrp="1"/>
          </p:cNvSpPr>
          <p:nvPr>
            <p:ph idx="1"/>
          </p:nvPr>
        </p:nvSpPr>
        <p:spPr/>
        <p:txBody>
          <a:bodyPr/>
          <a:lstStyle/>
          <a:p>
            <a:r>
              <a:rPr lang="en-US" dirty="0"/>
              <a:t>Will need to go back to the Select variables page after each selection (slide 28).  That step is not included here to avoid duplication. </a:t>
            </a:r>
          </a:p>
        </p:txBody>
      </p:sp>
    </p:spTree>
    <p:extLst>
      <p:ext uri="{BB962C8B-B14F-4D97-AF65-F5344CB8AC3E}">
        <p14:creationId xmlns:p14="http://schemas.microsoft.com/office/powerpoint/2010/main" val="3941521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60D2B-C4B7-4CC8-8CE8-FB499C370768}"/>
              </a:ext>
            </a:extLst>
          </p:cNvPr>
          <p:cNvPicPr>
            <a:picLocks noChangeAspect="1"/>
          </p:cNvPicPr>
          <p:nvPr/>
        </p:nvPicPr>
        <p:blipFill>
          <a:blip r:embed="rId3"/>
          <a:stretch>
            <a:fillRect/>
          </a:stretch>
        </p:blipFill>
        <p:spPr>
          <a:xfrm>
            <a:off x="0" y="64420"/>
            <a:ext cx="9144000" cy="6729159"/>
          </a:xfrm>
          <a:prstGeom prst="rect">
            <a:avLst/>
          </a:prstGeom>
        </p:spPr>
      </p:pic>
    </p:spTree>
    <p:extLst>
      <p:ext uri="{BB962C8B-B14F-4D97-AF65-F5344CB8AC3E}">
        <p14:creationId xmlns:p14="http://schemas.microsoft.com/office/powerpoint/2010/main" val="2114904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43BF37-BA40-435A-B181-6A6040960118}"/>
              </a:ext>
            </a:extLst>
          </p:cNvPr>
          <p:cNvPicPr>
            <a:picLocks noChangeAspect="1"/>
          </p:cNvPicPr>
          <p:nvPr/>
        </p:nvPicPr>
        <p:blipFill>
          <a:blip r:embed="rId3"/>
          <a:stretch>
            <a:fillRect/>
          </a:stretch>
        </p:blipFill>
        <p:spPr>
          <a:xfrm>
            <a:off x="-1" y="801895"/>
            <a:ext cx="9144001" cy="6154717"/>
          </a:xfrm>
          <a:prstGeom prst="rect">
            <a:avLst/>
          </a:prstGeom>
        </p:spPr>
      </p:pic>
    </p:spTree>
    <p:extLst>
      <p:ext uri="{BB962C8B-B14F-4D97-AF65-F5344CB8AC3E}">
        <p14:creationId xmlns:p14="http://schemas.microsoft.com/office/powerpoint/2010/main" val="2464477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789E7-183C-4BAD-8140-2A9FF53406F0}"/>
              </a:ext>
            </a:extLst>
          </p:cNvPr>
          <p:cNvPicPr>
            <a:picLocks noChangeAspect="1"/>
          </p:cNvPicPr>
          <p:nvPr/>
        </p:nvPicPr>
        <p:blipFill>
          <a:blip r:embed="rId3"/>
          <a:stretch>
            <a:fillRect/>
          </a:stretch>
        </p:blipFill>
        <p:spPr>
          <a:xfrm>
            <a:off x="0" y="475329"/>
            <a:ext cx="9144000" cy="5907342"/>
          </a:xfrm>
          <a:prstGeom prst="rect">
            <a:avLst/>
          </a:prstGeom>
        </p:spPr>
      </p:pic>
    </p:spTree>
    <p:extLst>
      <p:ext uri="{BB962C8B-B14F-4D97-AF65-F5344CB8AC3E}">
        <p14:creationId xmlns:p14="http://schemas.microsoft.com/office/powerpoint/2010/main" val="24386186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B35B93-C74A-4D57-BF5D-62F684811096}"/>
              </a:ext>
            </a:extLst>
          </p:cNvPr>
          <p:cNvPicPr>
            <a:picLocks noChangeAspect="1"/>
          </p:cNvPicPr>
          <p:nvPr/>
        </p:nvPicPr>
        <p:blipFill>
          <a:blip r:embed="rId2"/>
          <a:stretch>
            <a:fillRect/>
          </a:stretch>
        </p:blipFill>
        <p:spPr>
          <a:xfrm>
            <a:off x="0" y="1504397"/>
            <a:ext cx="9144000" cy="3849205"/>
          </a:xfrm>
          <a:prstGeom prst="rect">
            <a:avLst/>
          </a:prstGeom>
        </p:spPr>
      </p:pic>
    </p:spTree>
    <p:extLst>
      <p:ext uri="{BB962C8B-B14F-4D97-AF65-F5344CB8AC3E}">
        <p14:creationId xmlns:p14="http://schemas.microsoft.com/office/powerpoint/2010/main" val="4275207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256441-B1F6-4F17-A3D7-9A730AFA5456}"/>
              </a:ext>
            </a:extLst>
          </p:cNvPr>
          <p:cNvPicPr>
            <a:picLocks noChangeAspect="1"/>
          </p:cNvPicPr>
          <p:nvPr/>
        </p:nvPicPr>
        <p:blipFill>
          <a:blip r:embed="rId2"/>
          <a:stretch>
            <a:fillRect/>
          </a:stretch>
        </p:blipFill>
        <p:spPr>
          <a:xfrm>
            <a:off x="756138" y="0"/>
            <a:ext cx="7833947" cy="6858000"/>
          </a:xfrm>
          <a:prstGeom prst="rect">
            <a:avLst/>
          </a:prstGeom>
        </p:spPr>
      </p:pic>
    </p:spTree>
    <p:extLst>
      <p:ext uri="{BB962C8B-B14F-4D97-AF65-F5344CB8AC3E}">
        <p14:creationId xmlns:p14="http://schemas.microsoft.com/office/powerpoint/2010/main" val="4140425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C3AA5-E1B7-4F58-8C5C-14D3571B42F9}"/>
              </a:ext>
            </a:extLst>
          </p:cNvPr>
          <p:cNvPicPr>
            <a:picLocks noChangeAspect="1"/>
          </p:cNvPicPr>
          <p:nvPr/>
        </p:nvPicPr>
        <p:blipFill>
          <a:blip r:embed="rId2"/>
          <a:stretch>
            <a:fillRect/>
          </a:stretch>
        </p:blipFill>
        <p:spPr>
          <a:xfrm>
            <a:off x="0" y="1253971"/>
            <a:ext cx="9144000" cy="4350058"/>
          </a:xfrm>
          <a:prstGeom prst="rect">
            <a:avLst/>
          </a:prstGeom>
        </p:spPr>
      </p:pic>
    </p:spTree>
    <p:extLst>
      <p:ext uri="{BB962C8B-B14F-4D97-AF65-F5344CB8AC3E}">
        <p14:creationId xmlns:p14="http://schemas.microsoft.com/office/powerpoint/2010/main" val="887162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D218-EFB0-4F13-B54C-AA5FD5265F47}"/>
              </a:ext>
            </a:extLst>
          </p:cNvPr>
          <p:cNvSpPr>
            <a:spLocks noGrp="1"/>
          </p:cNvSpPr>
          <p:nvPr>
            <p:ph type="title"/>
          </p:nvPr>
        </p:nvSpPr>
        <p:spPr/>
        <p:txBody>
          <a:bodyPr/>
          <a:lstStyle/>
          <a:p>
            <a:r>
              <a:rPr lang="en-US" dirty="0"/>
              <a:t>Caution</a:t>
            </a:r>
          </a:p>
        </p:txBody>
      </p:sp>
      <p:sp>
        <p:nvSpPr>
          <p:cNvPr id="3" name="Content Placeholder 2">
            <a:extLst>
              <a:ext uri="{FF2B5EF4-FFF2-40B4-BE49-F238E27FC236}">
                <a16:creationId xmlns:a16="http://schemas.microsoft.com/office/drawing/2014/main" id="{03673C07-2E72-4B09-9808-7FE406D4B3F1}"/>
              </a:ext>
            </a:extLst>
          </p:cNvPr>
          <p:cNvSpPr>
            <a:spLocks noGrp="1"/>
          </p:cNvSpPr>
          <p:nvPr>
            <p:ph idx="1"/>
          </p:nvPr>
        </p:nvSpPr>
        <p:spPr/>
        <p:txBody>
          <a:bodyPr>
            <a:normAutofit fontScale="92500"/>
          </a:bodyPr>
          <a:lstStyle/>
          <a:p>
            <a:r>
              <a:rPr lang="en-US" dirty="0"/>
              <a:t>You cannot select technical activity variables for your file unless you select the rectangular (activity) or the hierarchical option for the file structure.  You  will be reminded and get the option of changing your structure.</a:t>
            </a:r>
          </a:p>
          <a:p>
            <a:r>
              <a:rPr lang="en-US" dirty="0"/>
              <a:t>If you wish to use a rectangular (person) file structure you will have to create all your time variables within the archive.  This will probably be sufficient for most research projects.  </a:t>
            </a:r>
          </a:p>
        </p:txBody>
      </p:sp>
    </p:spTree>
    <p:extLst>
      <p:ext uri="{BB962C8B-B14F-4D97-AF65-F5344CB8AC3E}">
        <p14:creationId xmlns:p14="http://schemas.microsoft.com/office/powerpoint/2010/main" val="2997819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BF13-856D-4989-ACA4-E17DF61613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D1B998-CBEB-4B95-853D-9E23015FBCA2}"/>
              </a:ext>
            </a:extLst>
          </p:cNvPr>
          <p:cNvSpPr>
            <a:spLocks noGrp="1"/>
          </p:cNvSpPr>
          <p:nvPr>
            <p:ph idx="1"/>
          </p:nvPr>
        </p:nvSpPr>
        <p:spPr/>
        <p:txBody>
          <a:bodyPr>
            <a:normAutofit fontScale="92500" lnSpcReduction="10000"/>
          </a:bodyPr>
          <a:lstStyle/>
          <a:p>
            <a:r>
              <a:rPr lang="en-US" dirty="0"/>
              <a:t>The time use variables you should create are:</a:t>
            </a:r>
          </a:p>
          <a:p>
            <a:pPr lvl="1"/>
            <a:r>
              <a:rPr lang="en-US" dirty="0"/>
              <a:t>Time spent in exercise (ACTIVITY=130100)</a:t>
            </a:r>
          </a:p>
          <a:p>
            <a:pPr lvl="1"/>
            <a:r>
              <a:rPr lang="en-US" dirty="0"/>
              <a:t>Time spent in walking or biking as exercise </a:t>
            </a:r>
          </a:p>
          <a:p>
            <a:pPr lvl="1"/>
            <a:r>
              <a:rPr lang="en-US" dirty="0"/>
              <a:t>Time spent walking or biking as a mode of transportation (WHERE=232 or 235)</a:t>
            </a:r>
          </a:p>
          <a:p>
            <a:pPr lvl="1"/>
            <a:r>
              <a:rPr lang="en-US" dirty="0"/>
              <a:t>Time spent in moderate activities (METVALUE&gt;=3 &amp; METVALUE&lt;6)</a:t>
            </a:r>
          </a:p>
          <a:p>
            <a:pPr lvl="1"/>
            <a:r>
              <a:rPr lang="en-US" dirty="0"/>
              <a:t>Time spent in vigorous activities (METVALUE&gt;=6 &amp; METVALUE&lt;999)</a:t>
            </a:r>
          </a:p>
          <a:p>
            <a:pPr lvl="1"/>
            <a:r>
              <a:rPr lang="en-US" dirty="0"/>
              <a:t>Time spent in moderate or vigorous activities </a:t>
            </a:r>
          </a:p>
          <a:p>
            <a:endParaRPr lang="en-US" dirty="0"/>
          </a:p>
        </p:txBody>
      </p:sp>
    </p:spTree>
    <p:extLst>
      <p:ext uri="{BB962C8B-B14F-4D97-AF65-F5344CB8AC3E}">
        <p14:creationId xmlns:p14="http://schemas.microsoft.com/office/powerpoint/2010/main" val="651603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99272-0CF4-46D2-A6B9-F7955EC5C958}"/>
              </a:ext>
            </a:extLst>
          </p:cNvPr>
          <p:cNvPicPr>
            <a:picLocks noChangeAspect="1"/>
          </p:cNvPicPr>
          <p:nvPr/>
        </p:nvPicPr>
        <p:blipFill>
          <a:blip r:embed="rId2"/>
          <a:stretch>
            <a:fillRect/>
          </a:stretch>
        </p:blipFill>
        <p:spPr>
          <a:xfrm>
            <a:off x="0" y="1909342"/>
            <a:ext cx="9144000" cy="3039316"/>
          </a:xfrm>
          <a:prstGeom prst="rect">
            <a:avLst/>
          </a:prstGeom>
        </p:spPr>
      </p:pic>
    </p:spTree>
    <p:extLst>
      <p:ext uri="{BB962C8B-B14F-4D97-AF65-F5344CB8AC3E}">
        <p14:creationId xmlns:p14="http://schemas.microsoft.com/office/powerpoint/2010/main" val="2349639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EC459-AE6B-4072-877F-CD10FF2ADAE4}"/>
              </a:ext>
            </a:extLst>
          </p:cNvPr>
          <p:cNvPicPr>
            <a:picLocks noChangeAspect="1"/>
          </p:cNvPicPr>
          <p:nvPr/>
        </p:nvPicPr>
        <p:blipFill>
          <a:blip r:embed="rId2"/>
          <a:stretch>
            <a:fillRect/>
          </a:stretch>
        </p:blipFill>
        <p:spPr>
          <a:xfrm>
            <a:off x="0" y="307994"/>
            <a:ext cx="9144000" cy="6242012"/>
          </a:xfrm>
          <a:prstGeom prst="rect">
            <a:avLst/>
          </a:prstGeom>
        </p:spPr>
      </p:pic>
    </p:spTree>
    <p:extLst>
      <p:ext uri="{BB962C8B-B14F-4D97-AF65-F5344CB8AC3E}">
        <p14:creationId xmlns:p14="http://schemas.microsoft.com/office/powerpoint/2010/main" val="289476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6B704-E2AD-4357-B2EE-9C1C57EDB0F4}"/>
              </a:ext>
            </a:extLst>
          </p:cNvPr>
          <p:cNvPicPr>
            <a:picLocks noChangeAspect="1"/>
          </p:cNvPicPr>
          <p:nvPr/>
        </p:nvPicPr>
        <p:blipFill>
          <a:blip r:embed="rId2"/>
          <a:stretch>
            <a:fillRect/>
          </a:stretch>
        </p:blipFill>
        <p:spPr>
          <a:xfrm>
            <a:off x="988754" y="0"/>
            <a:ext cx="7166491" cy="6858000"/>
          </a:xfrm>
          <a:prstGeom prst="rect">
            <a:avLst/>
          </a:prstGeom>
        </p:spPr>
      </p:pic>
    </p:spTree>
    <p:extLst>
      <p:ext uri="{BB962C8B-B14F-4D97-AF65-F5344CB8AC3E}">
        <p14:creationId xmlns:p14="http://schemas.microsoft.com/office/powerpoint/2010/main" val="239548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CFF88-53CF-4682-9729-07911EDBC565}"/>
              </a:ext>
            </a:extLst>
          </p:cNvPr>
          <p:cNvPicPr>
            <a:picLocks noChangeAspect="1"/>
          </p:cNvPicPr>
          <p:nvPr/>
        </p:nvPicPr>
        <p:blipFill>
          <a:blip r:embed="rId2"/>
          <a:stretch>
            <a:fillRect/>
          </a:stretch>
        </p:blipFill>
        <p:spPr>
          <a:xfrm>
            <a:off x="0" y="1032331"/>
            <a:ext cx="9144000" cy="4793337"/>
          </a:xfrm>
          <a:prstGeom prst="rect">
            <a:avLst/>
          </a:prstGeom>
        </p:spPr>
      </p:pic>
    </p:spTree>
    <p:extLst>
      <p:ext uri="{BB962C8B-B14F-4D97-AF65-F5344CB8AC3E}">
        <p14:creationId xmlns:p14="http://schemas.microsoft.com/office/powerpoint/2010/main" val="29844948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562BB-4A00-4EFA-8683-799409D2ACD4}"/>
              </a:ext>
            </a:extLst>
          </p:cNvPr>
          <p:cNvPicPr>
            <a:picLocks noChangeAspect="1"/>
          </p:cNvPicPr>
          <p:nvPr/>
        </p:nvPicPr>
        <p:blipFill>
          <a:blip r:embed="rId2"/>
          <a:stretch>
            <a:fillRect/>
          </a:stretch>
        </p:blipFill>
        <p:spPr>
          <a:xfrm>
            <a:off x="619932" y="116237"/>
            <a:ext cx="7400441" cy="6563532"/>
          </a:xfrm>
          <a:prstGeom prst="rect">
            <a:avLst/>
          </a:prstGeom>
        </p:spPr>
      </p:pic>
    </p:spTree>
    <p:extLst>
      <p:ext uri="{BB962C8B-B14F-4D97-AF65-F5344CB8AC3E}">
        <p14:creationId xmlns:p14="http://schemas.microsoft.com/office/powerpoint/2010/main" val="29386474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39D1A-CA52-4D7D-B5E4-51E8C5853516}"/>
              </a:ext>
            </a:extLst>
          </p:cNvPr>
          <p:cNvPicPr>
            <a:picLocks noChangeAspect="1"/>
          </p:cNvPicPr>
          <p:nvPr/>
        </p:nvPicPr>
        <p:blipFill>
          <a:blip r:embed="rId2"/>
          <a:stretch>
            <a:fillRect/>
          </a:stretch>
        </p:blipFill>
        <p:spPr>
          <a:xfrm>
            <a:off x="0" y="87385"/>
            <a:ext cx="9144000" cy="6683229"/>
          </a:xfrm>
          <a:prstGeom prst="rect">
            <a:avLst/>
          </a:prstGeom>
        </p:spPr>
      </p:pic>
    </p:spTree>
    <p:extLst>
      <p:ext uri="{BB962C8B-B14F-4D97-AF65-F5344CB8AC3E}">
        <p14:creationId xmlns:p14="http://schemas.microsoft.com/office/powerpoint/2010/main" val="1598251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D3EF2-C77C-48D7-BF64-2A2EF823867D}"/>
              </a:ext>
            </a:extLst>
          </p:cNvPr>
          <p:cNvPicPr>
            <a:picLocks noChangeAspect="1"/>
          </p:cNvPicPr>
          <p:nvPr/>
        </p:nvPicPr>
        <p:blipFill>
          <a:blip r:embed="rId2"/>
          <a:stretch>
            <a:fillRect/>
          </a:stretch>
        </p:blipFill>
        <p:spPr>
          <a:xfrm>
            <a:off x="99388" y="51916"/>
            <a:ext cx="8945223" cy="6754168"/>
          </a:xfrm>
          <a:prstGeom prst="rect">
            <a:avLst/>
          </a:prstGeom>
        </p:spPr>
      </p:pic>
    </p:spTree>
    <p:extLst>
      <p:ext uri="{BB962C8B-B14F-4D97-AF65-F5344CB8AC3E}">
        <p14:creationId xmlns:p14="http://schemas.microsoft.com/office/powerpoint/2010/main" val="356602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1832"/>
            <a:ext cx="8229600" cy="695805"/>
          </a:xfrm>
        </p:spPr>
        <p:txBody>
          <a:bodyPr>
            <a:normAutofit fontScale="90000"/>
          </a:bodyPr>
          <a:lstStyle/>
          <a:p>
            <a:r>
              <a:rPr lang="en-US" b="1" dirty="0"/>
              <a:t>IPUMS Time Use Registration</a:t>
            </a:r>
            <a:endParaRPr lang="en-US" dirty="0">
              <a:solidFill>
                <a:schemeClr val="bg1">
                  <a:lumMod val="85000"/>
                </a:schemeClr>
              </a:solidFill>
            </a:endParaRPr>
          </a:p>
        </p:txBody>
      </p:sp>
      <p:sp>
        <p:nvSpPr>
          <p:cNvPr id="4" name="Content Placeholder 3"/>
          <p:cNvSpPr>
            <a:spLocks noGrp="1"/>
          </p:cNvSpPr>
          <p:nvPr>
            <p:ph sz="half" idx="1"/>
          </p:nvPr>
        </p:nvSpPr>
        <p:spPr>
          <a:xfrm>
            <a:off x="457200" y="1600200"/>
            <a:ext cx="4398579" cy="4525963"/>
          </a:xfrm>
        </p:spPr>
        <p:txBody>
          <a:bodyPr>
            <a:normAutofit fontScale="92500"/>
          </a:bodyPr>
          <a:lstStyle/>
          <a:p>
            <a:pPr lvl="0"/>
            <a:r>
              <a:rPr lang="en-US" sz="3200" dirty="0">
                <a:solidFill>
                  <a:srgbClr val="1F497D">
                    <a:lumMod val="75000"/>
                  </a:srgbClr>
                </a:solidFill>
              </a:rPr>
              <a:t>Click on “Registration” </a:t>
            </a:r>
          </a:p>
          <a:p>
            <a:pPr lvl="1"/>
            <a:r>
              <a:rPr lang="en-US" dirty="0">
                <a:solidFill>
                  <a:srgbClr val="1F497D">
                    <a:lumMod val="75000"/>
                  </a:srgbClr>
                </a:solidFill>
              </a:rPr>
              <a:t>Log in with your IPUMS account information</a:t>
            </a:r>
          </a:p>
          <a:p>
            <a:pPr lvl="1"/>
            <a:r>
              <a:rPr lang="en-US" dirty="0">
                <a:solidFill>
                  <a:srgbClr val="1F497D">
                    <a:lumMod val="75000"/>
                  </a:srgbClr>
                </a:solidFill>
              </a:rPr>
              <a:t>Or </a:t>
            </a:r>
          </a:p>
          <a:p>
            <a:pPr lvl="1"/>
            <a:r>
              <a:rPr lang="en-US" dirty="0">
                <a:solidFill>
                  <a:srgbClr val="1F497D">
                    <a:lumMod val="75000"/>
                  </a:srgbClr>
                </a:solidFill>
              </a:rPr>
              <a:t>Apply for access:  fill out form to register for access </a:t>
            </a:r>
          </a:p>
          <a:p>
            <a:pPr lvl="0"/>
            <a:r>
              <a:rPr lang="en-US" sz="3200" dirty="0">
                <a:solidFill>
                  <a:srgbClr val="1F497D">
                    <a:lumMod val="75000"/>
                  </a:srgbClr>
                </a:solidFill>
              </a:rPr>
              <a:t>Can explore data archive without an account but cannot save variables or an extract</a:t>
            </a:r>
          </a:p>
          <a:p>
            <a:endParaRPr lang="en-US" dirty="0"/>
          </a:p>
        </p:txBody>
      </p:sp>
      <p:sp>
        <p:nvSpPr>
          <p:cNvPr id="8" name="Rectangle 7"/>
          <p:cNvSpPr/>
          <p:nvPr/>
        </p:nvSpPr>
        <p:spPr>
          <a:xfrm>
            <a:off x="0" y="0"/>
            <a:ext cx="9144000" cy="59266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tu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515" y="129166"/>
            <a:ext cx="420624" cy="335280"/>
          </a:xfrm>
          <a:prstGeom prst="rect">
            <a:avLst/>
          </a:prstGeom>
        </p:spPr>
      </p:pic>
      <p:pic>
        <p:nvPicPr>
          <p:cNvPr id="5" name="Picture 4" descr="U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055" y="129166"/>
            <a:ext cx="1511138" cy="350612"/>
          </a:xfrm>
          <a:prstGeom prst="rect">
            <a:avLst/>
          </a:prstGeom>
        </p:spPr>
      </p:pic>
      <p:pic>
        <p:nvPicPr>
          <p:cNvPr id="6" name="Picture 5" descr="Time Use Logo Nav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4" y="121027"/>
            <a:ext cx="1231816" cy="350612"/>
          </a:xfrm>
          <a:prstGeom prst="rect">
            <a:avLst/>
          </a:prstGeom>
        </p:spPr>
      </p:pic>
      <p:pic>
        <p:nvPicPr>
          <p:cNvPr id="7" name="Picture 6" descr="MPC-2016Logo-Light_r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188" y="113834"/>
            <a:ext cx="1131006" cy="350612"/>
          </a:xfrm>
          <a:prstGeom prst="rect">
            <a:avLst/>
          </a:prstGeom>
        </p:spPr>
      </p:pic>
      <p:pic>
        <p:nvPicPr>
          <p:cNvPr id="13" name="Content Placeholder 12"/>
          <p:cNvPicPr>
            <a:picLocks noGrp="1" noChangeAspect="1"/>
          </p:cNvPicPr>
          <p:nvPr>
            <p:ph sz="half" idx="2"/>
          </p:nvPr>
        </p:nvPicPr>
        <p:blipFill>
          <a:blip r:embed="rId7"/>
          <a:stretch>
            <a:fillRect/>
          </a:stretch>
        </p:blipFill>
        <p:spPr>
          <a:xfrm>
            <a:off x="4855779" y="2711669"/>
            <a:ext cx="3831021" cy="3704897"/>
          </a:xfrm>
          <a:prstGeom prst="rect">
            <a:avLst/>
          </a:prstGeom>
        </p:spPr>
      </p:pic>
    </p:spTree>
    <p:extLst>
      <p:ext uri="{BB962C8B-B14F-4D97-AF65-F5344CB8AC3E}">
        <p14:creationId xmlns:p14="http://schemas.microsoft.com/office/powerpoint/2010/main" val="21549604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99272-0CF4-46D2-A6B9-F7955EC5C958}"/>
              </a:ext>
            </a:extLst>
          </p:cNvPr>
          <p:cNvPicPr>
            <a:picLocks noChangeAspect="1"/>
          </p:cNvPicPr>
          <p:nvPr/>
        </p:nvPicPr>
        <p:blipFill>
          <a:blip r:embed="rId2"/>
          <a:stretch>
            <a:fillRect/>
          </a:stretch>
        </p:blipFill>
        <p:spPr>
          <a:xfrm>
            <a:off x="0" y="1909342"/>
            <a:ext cx="9144000" cy="3039316"/>
          </a:xfrm>
          <a:prstGeom prst="rect">
            <a:avLst/>
          </a:prstGeom>
        </p:spPr>
      </p:pic>
    </p:spTree>
    <p:extLst>
      <p:ext uri="{BB962C8B-B14F-4D97-AF65-F5344CB8AC3E}">
        <p14:creationId xmlns:p14="http://schemas.microsoft.com/office/powerpoint/2010/main" val="2142742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3F0A1C-D05B-470E-8D04-FB69A93C9EFB}"/>
              </a:ext>
            </a:extLst>
          </p:cNvPr>
          <p:cNvPicPr>
            <a:picLocks noChangeAspect="1"/>
          </p:cNvPicPr>
          <p:nvPr/>
        </p:nvPicPr>
        <p:blipFill>
          <a:blip r:embed="rId2"/>
          <a:stretch>
            <a:fillRect/>
          </a:stretch>
        </p:blipFill>
        <p:spPr>
          <a:xfrm>
            <a:off x="510672" y="0"/>
            <a:ext cx="8122656" cy="6858000"/>
          </a:xfrm>
          <a:prstGeom prst="rect">
            <a:avLst/>
          </a:prstGeom>
        </p:spPr>
      </p:pic>
    </p:spTree>
    <p:extLst>
      <p:ext uri="{BB962C8B-B14F-4D97-AF65-F5344CB8AC3E}">
        <p14:creationId xmlns:p14="http://schemas.microsoft.com/office/powerpoint/2010/main" val="42442298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91A92-BCC1-4718-BE2A-31E50F7D357D}"/>
              </a:ext>
            </a:extLst>
          </p:cNvPr>
          <p:cNvPicPr>
            <a:picLocks noChangeAspect="1"/>
          </p:cNvPicPr>
          <p:nvPr/>
        </p:nvPicPr>
        <p:blipFill>
          <a:blip r:embed="rId2"/>
          <a:stretch>
            <a:fillRect/>
          </a:stretch>
        </p:blipFill>
        <p:spPr>
          <a:xfrm>
            <a:off x="302217" y="232475"/>
            <a:ext cx="8508570" cy="6369803"/>
          </a:xfrm>
          <a:prstGeom prst="rect">
            <a:avLst/>
          </a:prstGeom>
        </p:spPr>
      </p:pic>
    </p:spTree>
    <p:extLst>
      <p:ext uri="{BB962C8B-B14F-4D97-AF65-F5344CB8AC3E}">
        <p14:creationId xmlns:p14="http://schemas.microsoft.com/office/powerpoint/2010/main" val="1877721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4C4568-8CB1-4AAE-82F3-0D3E344C0CAE}"/>
              </a:ext>
            </a:extLst>
          </p:cNvPr>
          <p:cNvPicPr>
            <a:picLocks noChangeAspect="1"/>
          </p:cNvPicPr>
          <p:nvPr/>
        </p:nvPicPr>
        <p:blipFill>
          <a:blip r:embed="rId2"/>
          <a:stretch>
            <a:fillRect/>
          </a:stretch>
        </p:blipFill>
        <p:spPr>
          <a:xfrm>
            <a:off x="0" y="873619"/>
            <a:ext cx="9144000" cy="5110762"/>
          </a:xfrm>
          <a:prstGeom prst="rect">
            <a:avLst/>
          </a:prstGeom>
        </p:spPr>
      </p:pic>
    </p:spTree>
    <p:extLst>
      <p:ext uri="{BB962C8B-B14F-4D97-AF65-F5344CB8AC3E}">
        <p14:creationId xmlns:p14="http://schemas.microsoft.com/office/powerpoint/2010/main" val="42282619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08AEBD-2478-430B-BADD-596E409227D8}"/>
              </a:ext>
            </a:extLst>
          </p:cNvPr>
          <p:cNvPicPr>
            <a:picLocks noChangeAspect="1"/>
          </p:cNvPicPr>
          <p:nvPr/>
        </p:nvPicPr>
        <p:blipFill>
          <a:blip r:embed="rId2"/>
          <a:stretch>
            <a:fillRect/>
          </a:stretch>
        </p:blipFill>
        <p:spPr>
          <a:xfrm>
            <a:off x="2182201" y="0"/>
            <a:ext cx="4779598" cy="6858000"/>
          </a:xfrm>
          <a:prstGeom prst="rect">
            <a:avLst/>
          </a:prstGeom>
        </p:spPr>
      </p:pic>
    </p:spTree>
    <p:extLst>
      <p:ext uri="{BB962C8B-B14F-4D97-AF65-F5344CB8AC3E}">
        <p14:creationId xmlns:p14="http://schemas.microsoft.com/office/powerpoint/2010/main" val="3314272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422B39-A27A-41EC-B449-D68AFD016A6D}"/>
              </a:ext>
            </a:extLst>
          </p:cNvPr>
          <p:cNvPicPr>
            <a:picLocks noChangeAspect="1"/>
          </p:cNvPicPr>
          <p:nvPr/>
        </p:nvPicPr>
        <p:blipFill>
          <a:blip r:embed="rId2"/>
          <a:stretch>
            <a:fillRect/>
          </a:stretch>
        </p:blipFill>
        <p:spPr>
          <a:xfrm>
            <a:off x="0" y="597770"/>
            <a:ext cx="9144000" cy="5662459"/>
          </a:xfrm>
          <a:prstGeom prst="rect">
            <a:avLst/>
          </a:prstGeom>
        </p:spPr>
      </p:pic>
    </p:spTree>
    <p:extLst>
      <p:ext uri="{BB962C8B-B14F-4D97-AF65-F5344CB8AC3E}">
        <p14:creationId xmlns:p14="http://schemas.microsoft.com/office/powerpoint/2010/main" val="8927472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F4449-D82A-4CE4-956E-86E7C1DE9A4E}"/>
              </a:ext>
            </a:extLst>
          </p:cNvPr>
          <p:cNvSpPr>
            <a:spLocks noGrp="1"/>
          </p:cNvSpPr>
          <p:nvPr>
            <p:ph type="ctrTitle"/>
          </p:nvPr>
        </p:nvSpPr>
        <p:spPr/>
        <p:txBody>
          <a:bodyPr/>
          <a:lstStyle/>
          <a:p>
            <a:r>
              <a:rPr lang="en-US" dirty="0"/>
              <a:t>Download and Analyze Data</a:t>
            </a:r>
          </a:p>
        </p:txBody>
      </p:sp>
      <p:sp>
        <p:nvSpPr>
          <p:cNvPr id="3" name="Subtitle 2">
            <a:extLst>
              <a:ext uri="{FF2B5EF4-FFF2-40B4-BE49-F238E27FC236}">
                <a16:creationId xmlns:a16="http://schemas.microsoft.com/office/drawing/2014/main" id="{E44D0E64-ED3E-4102-924F-8037E01FDF5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428056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Next Steps </a:t>
            </a:r>
          </a:p>
        </p:txBody>
      </p:sp>
      <p:sp>
        <p:nvSpPr>
          <p:cNvPr id="3" name="Content Placeholder 2">
            <a:extLst>
              <a:ext uri="{FF2B5EF4-FFF2-40B4-BE49-F238E27FC236}">
                <a16:creationId xmlns:a16="http://schemas.microsoft.com/office/drawing/2014/main" id="{F2BC03C8-B3EE-409D-BE41-09623BCA66D4}"/>
              </a:ext>
            </a:extLst>
          </p:cNvPr>
          <p:cNvSpPr>
            <a:spLocks noGrp="1"/>
          </p:cNvSpPr>
          <p:nvPr>
            <p:ph idx="1"/>
          </p:nvPr>
        </p:nvSpPr>
        <p:spPr/>
        <p:txBody>
          <a:bodyPr/>
          <a:lstStyle/>
          <a:p>
            <a:r>
              <a:rPr lang="en-US" dirty="0"/>
              <a:t>Download data in text (or statistical software) format and command files in your specific software package (SPSS, SAS, Stata)</a:t>
            </a:r>
          </a:p>
          <a:p>
            <a:pPr marL="0" indent="0">
              <a:buNone/>
            </a:pPr>
            <a:endParaRPr lang="en-US" dirty="0"/>
          </a:p>
          <a:p>
            <a:r>
              <a:rPr lang="en-US" dirty="0"/>
              <a:t>Download and copy codebook into Word (landscape)</a:t>
            </a:r>
          </a:p>
        </p:txBody>
      </p:sp>
    </p:spTree>
    <p:extLst>
      <p:ext uri="{BB962C8B-B14F-4D97-AF65-F5344CB8AC3E}">
        <p14:creationId xmlns:p14="http://schemas.microsoft.com/office/powerpoint/2010/main" val="2628143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D017D-B119-4A93-BEB9-FE4F7BD7B60B}"/>
              </a:ext>
            </a:extLst>
          </p:cNvPr>
          <p:cNvSpPr>
            <a:spLocks noGrp="1"/>
          </p:cNvSpPr>
          <p:nvPr>
            <p:ph type="title"/>
          </p:nvPr>
        </p:nvSpPr>
        <p:spPr/>
        <p:txBody>
          <a:bodyPr/>
          <a:lstStyle/>
          <a:p>
            <a:r>
              <a:rPr lang="en-US" dirty="0"/>
              <a:t>Create Analytic File</a:t>
            </a:r>
          </a:p>
        </p:txBody>
      </p:sp>
      <p:sp>
        <p:nvSpPr>
          <p:cNvPr id="6" name="Content Placeholder 5">
            <a:extLst>
              <a:ext uri="{FF2B5EF4-FFF2-40B4-BE49-F238E27FC236}">
                <a16:creationId xmlns:a16="http://schemas.microsoft.com/office/drawing/2014/main" id="{1BE202F3-B0C2-4006-B56A-1D48F4176ECE}"/>
              </a:ext>
            </a:extLst>
          </p:cNvPr>
          <p:cNvSpPr>
            <a:spLocks noGrp="1"/>
          </p:cNvSpPr>
          <p:nvPr>
            <p:ph idx="1"/>
          </p:nvPr>
        </p:nvSpPr>
        <p:spPr/>
        <p:txBody>
          <a:bodyPr>
            <a:normAutofit lnSpcReduction="10000"/>
          </a:bodyPr>
          <a:lstStyle/>
          <a:p>
            <a:r>
              <a:rPr lang="en-US" dirty="0"/>
              <a:t>Must first extract your data from its GZ compressed format using zip software such as 7 Zip (free).</a:t>
            </a:r>
          </a:p>
          <a:p>
            <a:r>
              <a:rPr lang="en-US" dirty="0"/>
              <a:t>Then change the command file program to show where the data file is located and where to deposit the analysis file after it is created.</a:t>
            </a:r>
          </a:p>
          <a:p>
            <a:r>
              <a:rPr lang="en-US" dirty="0"/>
              <a:t>Instructions are on the IPUMS web site:</a:t>
            </a:r>
          </a:p>
          <a:p>
            <a:r>
              <a:rPr lang="en-US" dirty="0">
                <a:hlinkClick r:id="rId2"/>
              </a:rPr>
              <a:t>https://www.atusdata.org/atus/extract_instructions.shtml</a:t>
            </a:r>
            <a:endParaRPr lang="en-US" dirty="0"/>
          </a:p>
          <a:p>
            <a:endParaRPr lang="en-US" dirty="0"/>
          </a:p>
        </p:txBody>
      </p:sp>
    </p:spTree>
    <p:extLst>
      <p:ext uri="{BB962C8B-B14F-4D97-AF65-F5344CB8AC3E}">
        <p14:creationId xmlns:p14="http://schemas.microsoft.com/office/powerpoint/2010/main" val="11712428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9026-0799-4B13-B80E-C2FED0CC0AC7}"/>
              </a:ext>
            </a:extLst>
          </p:cNvPr>
          <p:cNvSpPr>
            <a:spLocks noGrp="1"/>
          </p:cNvSpPr>
          <p:nvPr>
            <p:ph type="title"/>
          </p:nvPr>
        </p:nvSpPr>
        <p:spPr/>
        <p:txBody>
          <a:bodyPr/>
          <a:lstStyle/>
          <a:p>
            <a:r>
              <a:rPr lang="en-US" dirty="0"/>
              <a:t>Analysis Strategy</a:t>
            </a:r>
          </a:p>
        </p:txBody>
      </p:sp>
      <p:sp>
        <p:nvSpPr>
          <p:cNvPr id="3" name="Content Placeholder 2">
            <a:extLst>
              <a:ext uri="{FF2B5EF4-FFF2-40B4-BE49-F238E27FC236}">
                <a16:creationId xmlns:a16="http://schemas.microsoft.com/office/drawing/2014/main" id="{7984127F-2435-4184-8C6B-1C2BF84E082F}"/>
              </a:ext>
            </a:extLst>
          </p:cNvPr>
          <p:cNvSpPr>
            <a:spLocks noGrp="1"/>
          </p:cNvSpPr>
          <p:nvPr>
            <p:ph idx="1"/>
          </p:nvPr>
        </p:nvSpPr>
        <p:spPr/>
        <p:txBody>
          <a:bodyPr>
            <a:normAutofit lnSpcReduction="10000"/>
          </a:bodyPr>
          <a:lstStyle/>
          <a:p>
            <a:r>
              <a:rPr lang="en-US" sz="3000" dirty="0"/>
              <a:t>Use SAS, Stata, or SPSS to recode and analyze data </a:t>
            </a:r>
          </a:p>
          <a:p>
            <a:r>
              <a:rPr lang="en-US" sz="3000" dirty="0"/>
              <a:t>Guides for using SAS, Stata, SPSS to create time diary variables are available at bottom of page: </a:t>
            </a:r>
            <a:r>
              <a:rPr lang="en-US" sz="2200" dirty="0">
                <a:hlinkClick r:id="rId2"/>
              </a:rPr>
              <a:t>https://www.atusdata.org/atus/training_materials.shtml</a:t>
            </a:r>
            <a:endParaRPr lang="en-US" sz="2200" dirty="0"/>
          </a:p>
          <a:p>
            <a:r>
              <a:rPr lang="en-US" sz="3000" dirty="0"/>
              <a:t>For specific SAS and STATA codes for this exercise, see workshop answers for exercise 7.</a:t>
            </a:r>
          </a:p>
          <a:p>
            <a:r>
              <a:rPr lang="en-US" sz="3000" dirty="0"/>
              <a:t>We will be happy to spend time showing how to run specific analyses for exercise 7 in another session or one-on-one sessions</a:t>
            </a:r>
          </a:p>
          <a:p>
            <a:endParaRPr lang="en-US" dirty="0"/>
          </a:p>
        </p:txBody>
      </p:sp>
    </p:spTree>
    <p:extLst>
      <p:ext uri="{BB962C8B-B14F-4D97-AF65-F5344CB8AC3E}">
        <p14:creationId xmlns:p14="http://schemas.microsoft.com/office/powerpoint/2010/main" val="275570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IPUMS Time Use Team</a:t>
            </a:r>
          </a:p>
        </p:txBody>
      </p:sp>
      <p:pic>
        <p:nvPicPr>
          <p:cNvPr id="2050" name="Picture 2" descr="Sandra Hofferth, P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278" y="2301582"/>
            <a:ext cx="141129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ana Sayer 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l="-817" t="15487" r="817"/>
          <a:stretch/>
        </p:blipFill>
        <p:spPr bwMode="auto">
          <a:xfrm>
            <a:off x="844578" y="4328050"/>
            <a:ext cx="1436996" cy="16441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arah flood u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3885" y="2252588"/>
            <a:ext cx="1263233" cy="17670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genderobservatory.com/wp-content/uploads/2013/02/Margarita_Veg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872" y="2332124"/>
            <a:ext cx="1644183" cy="16441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3397" y="1420743"/>
            <a:ext cx="2375339" cy="923330"/>
          </a:xfrm>
          <a:prstGeom prst="rect">
            <a:avLst/>
          </a:prstGeom>
          <a:noFill/>
        </p:spPr>
        <p:txBody>
          <a:bodyPr wrap="square" rtlCol="0">
            <a:spAutoFit/>
          </a:bodyPr>
          <a:lstStyle/>
          <a:p>
            <a:r>
              <a:rPr lang="en-US" dirty="0"/>
              <a:t>University of Maryland &amp; Maryland Population Research Center</a:t>
            </a:r>
          </a:p>
        </p:txBody>
      </p:sp>
      <p:sp>
        <p:nvSpPr>
          <p:cNvPr id="11" name="TextBox 10"/>
          <p:cNvSpPr txBox="1"/>
          <p:nvPr/>
        </p:nvSpPr>
        <p:spPr>
          <a:xfrm>
            <a:off x="3095520" y="1420743"/>
            <a:ext cx="2375339" cy="923330"/>
          </a:xfrm>
          <a:prstGeom prst="rect">
            <a:avLst/>
          </a:prstGeom>
          <a:noFill/>
        </p:spPr>
        <p:txBody>
          <a:bodyPr wrap="square" rtlCol="0">
            <a:spAutoFit/>
          </a:bodyPr>
          <a:lstStyle/>
          <a:p>
            <a:r>
              <a:rPr lang="en-US" dirty="0"/>
              <a:t>University College London, Centre for Time Use Research</a:t>
            </a:r>
          </a:p>
        </p:txBody>
      </p:sp>
      <p:sp>
        <p:nvSpPr>
          <p:cNvPr id="12" name="TextBox 11"/>
          <p:cNvSpPr txBox="1"/>
          <p:nvPr/>
        </p:nvSpPr>
        <p:spPr>
          <a:xfrm>
            <a:off x="5891160" y="1343232"/>
            <a:ext cx="2496095" cy="923330"/>
          </a:xfrm>
          <a:prstGeom prst="rect">
            <a:avLst/>
          </a:prstGeom>
          <a:noFill/>
        </p:spPr>
        <p:txBody>
          <a:bodyPr wrap="square" rtlCol="0">
            <a:spAutoFit/>
          </a:bodyPr>
          <a:lstStyle/>
          <a:p>
            <a:r>
              <a:rPr lang="en-US" dirty="0"/>
              <a:t>University of Minnesota &amp; Minnesota Population Center</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5261" r="45505" b="67663"/>
          <a:stretch/>
        </p:blipFill>
        <p:spPr>
          <a:xfrm>
            <a:off x="6392971" y="4321729"/>
            <a:ext cx="1492471" cy="1640162"/>
          </a:xfrm>
          <a:prstGeom prst="rect">
            <a:avLst/>
          </a:prstGeom>
        </p:spPr>
      </p:pic>
      <p:sp>
        <p:nvSpPr>
          <p:cNvPr id="13" name="TextBox 12"/>
          <p:cNvSpPr txBox="1"/>
          <p:nvPr/>
        </p:nvSpPr>
        <p:spPr>
          <a:xfrm>
            <a:off x="164475" y="3932974"/>
            <a:ext cx="2697480" cy="338554"/>
          </a:xfrm>
          <a:prstGeom prst="rect">
            <a:avLst/>
          </a:prstGeom>
          <a:noFill/>
        </p:spPr>
        <p:txBody>
          <a:bodyPr wrap="square" rtlCol="0">
            <a:spAutoFit/>
          </a:bodyPr>
          <a:lstStyle/>
          <a:p>
            <a:pPr algn="ctr"/>
            <a:r>
              <a:rPr lang="en-US" sz="1600" dirty="0"/>
              <a:t>Sandra </a:t>
            </a:r>
            <a:r>
              <a:rPr lang="en-US" sz="1600" dirty="0" err="1"/>
              <a:t>Hofferth</a:t>
            </a:r>
            <a:endParaRPr lang="en-US" sz="1600" dirty="0"/>
          </a:p>
        </p:txBody>
      </p:sp>
      <p:sp>
        <p:nvSpPr>
          <p:cNvPr id="14" name="TextBox 13"/>
          <p:cNvSpPr txBox="1"/>
          <p:nvPr/>
        </p:nvSpPr>
        <p:spPr>
          <a:xfrm>
            <a:off x="151625" y="5890226"/>
            <a:ext cx="2697480" cy="338554"/>
          </a:xfrm>
          <a:prstGeom prst="rect">
            <a:avLst/>
          </a:prstGeom>
          <a:noFill/>
        </p:spPr>
        <p:txBody>
          <a:bodyPr wrap="square" rtlCol="0">
            <a:spAutoFit/>
          </a:bodyPr>
          <a:lstStyle/>
          <a:p>
            <a:pPr algn="ctr"/>
            <a:r>
              <a:rPr lang="en-US" sz="1600" dirty="0"/>
              <a:t>Liana Sayer</a:t>
            </a:r>
          </a:p>
        </p:txBody>
      </p:sp>
      <p:sp>
        <p:nvSpPr>
          <p:cNvPr id="16" name="TextBox 15"/>
          <p:cNvSpPr txBox="1"/>
          <p:nvPr/>
        </p:nvSpPr>
        <p:spPr>
          <a:xfrm>
            <a:off x="2861955" y="4019640"/>
            <a:ext cx="2697480" cy="338554"/>
          </a:xfrm>
          <a:prstGeom prst="rect">
            <a:avLst/>
          </a:prstGeom>
          <a:noFill/>
        </p:spPr>
        <p:txBody>
          <a:bodyPr wrap="square" rtlCol="0">
            <a:spAutoFit/>
          </a:bodyPr>
          <a:lstStyle/>
          <a:p>
            <a:pPr algn="ctr"/>
            <a:r>
              <a:rPr lang="en-US" sz="1600" dirty="0"/>
              <a:t>Margarita Vega </a:t>
            </a:r>
            <a:r>
              <a:rPr lang="en-US" sz="1600" dirty="0" err="1"/>
              <a:t>Rapun</a:t>
            </a:r>
            <a:endParaRPr lang="en-US" sz="1600" dirty="0"/>
          </a:p>
        </p:txBody>
      </p:sp>
      <p:sp>
        <p:nvSpPr>
          <p:cNvPr id="17" name="TextBox 16"/>
          <p:cNvSpPr txBox="1"/>
          <p:nvPr/>
        </p:nvSpPr>
        <p:spPr>
          <a:xfrm>
            <a:off x="5891160" y="5890226"/>
            <a:ext cx="2697480" cy="338554"/>
          </a:xfrm>
          <a:prstGeom prst="rect">
            <a:avLst/>
          </a:prstGeom>
          <a:noFill/>
        </p:spPr>
        <p:txBody>
          <a:bodyPr wrap="square" rtlCol="0">
            <a:spAutoFit/>
          </a:bodyPr>
          <a:lstStyle/>
          <a:p>
            <a:pPr algn="ctr"/>
            <a:r>
              <a:rPr lang="en-US" sz="1600" dirty="0"/>
              <a:t>Dan </a:t>
            </a:r>
            <a:r>
              <a:rPr lang="en-US" sz="1600" dirty="0" err="1"/>
              <a:t>Backman</a:t>
            </a:r>
            <a:endParaRPr lang="en-US" sz="1600" dirty="0"/>
          </a:p>
        </p:txBody>
      </p:sp>
      <p:sp>
        <p:nvSpPr>
          <p:cNvPr id="18" name="TextBox 17"/>
          <p:cNvSpPr txBox="1"/>
          <p:nvPr/>
        </p:nvSpPr>
        <p:spPr>
          <a:xfrm>
            <a:off x="5710213" y="3931943"/>
            <a:ext cx="2697480" cy="338554"/>
          </a:xfrm>
          <a:prstGeom prst="rect">
            <a:avLst/>
          </a:prstGeom>
          <a:noFill/>
        </p:spPr>
        <p:txBody>
          <a:bodyPr wrap="square" rtlCol="0">
            <a:spAutoFit/>
          </a:bodyPr>
          <a:lstStyle/>
          <a:p>
            <a:pPr algn="ctr"/>
            <a:r>
              <a:rPr lang="en-US" sz="1600" dirty="0"/>
              <a:t>Sarah Flood</a:t>
            </a:r>
          </a:p>
        </p:txBody>
      </p:sp>
      <p:pic>
        <p:nvPicPr>
          <p:cNvPr id="3" name="Picture 2"/>
          <p:cNvPicPr>
            <a:picLocks noChangeAspect="1"/>
          </p:cNvPicPr>
          <p:nvPr/>
        </p:nvPicPr>
        <p:blipFill>
          <a:blip r:embed="rId8"/>
          <a:stretch>
            <a:fillRect/>
          </a:stretch>
        </p:blipFill>
        <p:spPr>
          <a:xfrm>
            <a:off x="3334871" y="4358194"/>
            <a:ext cx="1644183" cy="1614039"/>
          </a:xfrm>
          <a:prstGeom prst="rect">
            <a:avLst/>
          </a:prstGeom>
        </p:spPr>
      </p:pic>
      <p:sp>
        <p:nvSpPr>
          <p:cNvPr id="19" name="TextBox 18"/>
          <p:cNvSpPr txBox="1"/>
          <p:nvPr/>
        </p:nvSpPr>
        <p:spPr>
          <a:xfrm>
            <a:off x="2776912" y="5890225"/>
            <a:ext cx="2697480" cy="369332"/>
          </a:xfrm>
          <a:prstGeom prst="rect">
            <a:avLst/>
          </a:prstGeom>
          <a:noFill/>
        </p:spPr>
        <p:txBody>
          <a:bodyPr wrap="square" rtlCol="0">
            <a:spAutoFit/>
          </a:bodyPr>
          <a:lstStyle/>
          <a:p>
            <a:pPr algn="ctr"/>
            <a:r>
              <a:rPr lang="en-US" sz="1600" dirty="0"/>
              <a:t>Jonathan</a:t>
            </a:r>
            <a:r>
              <a:rPr lang="en-US" dirty="0"/>
              <a:t> </a:t>
            </a:r>
            <a:r>
              <a:rPr lang="en-US" sz="1600" dirty="0" err="1"/>
              <a:t>Gershuny</a:t>
            </a:r>
            <a:endParaRPr lang="en-US" sz="1600" dirty="0"/>
          </a:p>
        </p:txBody>
      </p:sp>
    </p:spTree>
    <p:extLst>
      <p:ext uri="{BB962C8B-B14F-4D97-AF65-F5344CB8AC3E}">
        <p14:creationId xmlns:p14="http://schemas.microsoft.com/office/powerpoint/2010/main" val="382108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eaLnBrk="1" hangingPunct="1">
              <a:defRPr/>
            </a:pPr>
            <a:r>
              <a:rPr lang="en-US" dirty="0"/>
              <a:t>Types of Data</a:t>
            </a:r>
          </a:p>
        </p:txBody>
      </p:sp>
      <p:sp>
        <p:nvSpPr>
          <p:cNvPr id="3" name="Text Placeholder 3"/>
          <p:cNvSpPr txBox="1">
            <a:spLocks/>
          </p:cNvSpPr>
          <p:nvPr/>
        </p:nvSpPr>
        <p:spPr>
          <a:xfrm>
            <a:off x="457200" y="1535113"/>
            <a:ext cx="4343400" cy="6397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Rectangular (default)</a:t>
            </a:r>
          </a:p>
        </p:txBody>
      </p:sp>
      <p:sp>
        <p:nvSpPr>
          <p:cNvPr id="4" name="Content Placeholder 2"/>
          <p:cNvSpPr>
            <a:spLocks noGrp="1"/>
          </p:cNvSpPr>
          <p:nvPr>
            <p:ph sz="half" idx="4294967295"/>
          </p:nvPr>
        </p:nvSpPr>
        <p:spPr>
          <a:xfrm>
            <a:off x="457200" y="2174875"/>
            <a:ext cx="4040188" cy="3951288"/>
          </a:xfrm>
          <a:prstGeom prst="rect">
            <a:avLst/>
          </a:prstGeom>
        </p:spPr>
        <p:txBody>
          <a:bodyPr>
            <a:normAutofit lnSpcReduction="10000"/>
          </a:bodyPr>
          <a:lstStyle/>
          <a:p>
            <a:pPr marL="342900" indent="-342900" eaLnBrk="1" hangingPunct="1">
              <a:buFont typeface="Arial" pitchFamily="34" charset="0"/>
              <a:buChar char="•"/>
            </a:pPr>
            <a:r>
              <a:rPr lang="en-US" altLang="en-US" sz="2000" dirty="0"/>
              <a:t>Preferred by most researchers</a:t>
            </a:r>
          </a:p>
          <a:p>
            <a:pPr marL="342900" indent="-342900" eaLnBrk="1" hangingPunct="1">
              <a:buFont typeface="Arial" pitchFamily="34" charset="0"/>
              <a:buChar char="•"/>
            </a:pPr>
            <a:r>
              <a:rPr lang="en-US" altLang="en-US" sz="2000" dirty="0"/>
              <a:t>Ready to analyze</a:t>
            </a:r>
          </a:p>
          <a:p>
            <a:pPr marL="342900" indent="-342900" eaLnBrk="1" hangingPunct="1">
              <a:buFont typeface="Arial" pitchFamily="34" charset="0"/>
              <a:buChar char="•"/>
            </a:pPr>
            <a:r>
              <a:rPr lang="en-US" altLang="en-US" sz="2000" dirty="0"/>
              <a:t>Person records ONLY</a:t>
            </a:r>
          </a:p>
          <a:p>
            <a:pPr marL="342900" indent="-342900" eaLnBrk="1" hangingPunct="1">
              <a:buFont typeface="Arial" pitchFamily="34" charset="0"/>
              <a:buChar char="•"/>
            </a:pPr>
            <a:r>
              <a:rPr lang="en-US" altLang="en-US" sz="2000" dirty="0"/>
              <a:t>Activity and Who record information is used to create time use variables—you never actually see them</a:t>
            </a:r>
          </a:p>
          <a:p>
            <a:r>
              <a:rPr lang="en-US" sz="1500" dirty="0"/>
              <a:t>RECTYPE Record Type</a:t>
            </a:r>
          </a:p>
          <a:p>
            <a:r>
              <a:rPr lang="en-US" sz="1500" dirty="0"/>
              <a:t>1		H</a:t>
            </a:r>
          </a:p>
          <a:p>
            <a:r>
              <a:rPr lang="en-US" sz="1500" dirty="0"/>
              <a:t>2		P</a:t>
            </a:r>
          </a:p>
          <a:p>
            <a:r>
              <a:rPr lang="en-US" sz="1500" dirty="0"/>
              <a:t>3		A</a:t>
            </a:r>
          </a:p>
          <a:p>
            <a:r>
              <a:rPr lang="en-US" sz="1500" dirty="0"/>
              <a:t>4		W</a:t>
            </a:r>
          </a:p>
          <a:p>
            <a:r>
              <a:rPr lang="en-US" sz="1500" dirty="0"/>
              <a:t>5		R</a:t>
            </a:r>
          </a:p>
          <a:p>
            <a:pPr marL="342900" indent="-342900" eaLnBrk="1" hangingPunct="1">
              <a:buFont typeface="Arial" pitchFamily="34" charset="0"/>
              <a:buChar char="•"/>
            </a:pPr>
            <a:endParaRPr lang="en-US" altLang="en-US" sz="2000" dirty="0"/>
          </a:p>
        </p:txBody>
      </p:sp>
      <p:sp>
        <p:nvSpPr>
          <p:cNvPr id="5" name="Text Placeholder 4"/>
          <p:cNvSpPr txBox="1">
            <a:spLocks/>
          </p:cNvSpPr>
          <p:nvPr/>
        </p:nvSpPr>
        <p:spPr>
          <a:xfrm>
            <a:off x="4873625" y="1535113"/>
            <a:ext cx="4041775"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Hierarchical</a:t>
            </a:r>
          </a:p>
        </p:txBody>
      </p:sp>
      <p:sp>
        <p:nvSpPr>
          <p:cNvPr id="6" name="Content Placeholder 5"/>
          <p:cNvSpPr>
            <a:spLocks noGrp="1"/>
          </p:cNvSpPr>
          <p:nvPr>
            <p:ph sz="quarter" idx="4294967295"/>
          </p:nvPr>
        </p:nvSpPr>
        <p:spPr>
          <a:xfrm>
            <a:off x="4873625" y="2144713"/>
            <a:ext cx="4041775" cy="3951287"/>
          </a:xfrm>
          <a:prstGeom prst="rect">
            <a:avLst/>
          </a:prstGeom>
        </p:spPr>
        <p:txBody>
          <a:bodyPr>
            <a:noAutofit/>
          </a:bodyPr>
          <a:lstStyle/>
          <a:p>
            <a:pPr marL="342900" indent="-342900">
              <a:buFont typeface="Arial" pitchFamily="34" charset="0"/>
              <a:buChar char="•"/>
              <a:defRPr/>
            </a:pPr>
            <a:r>
              <a:rPr lang="en-US" sz="2000" dirty="0"/>
              <a:t>Five record types</a:t>
            </a:r>
          </a:p>
          <a:p>
            <a:pPr marL="800100" lvl="1" indent="-342900">
              <a:buFont typeface="Arial" pitchFamily="34" charset="0"/>
              <a:buChar char="•"/>
              <a:defRPr/>
            </a:pPr>
            <a:r>
              <a:rPr lang="en-US" sz="1600" dirty="0"/>
              <a:t>Household, Person, Activity, Who, Elder care recipient</a:t>
            </a:r>
          </a:p>
          <a:p>
            <a:pPr marL="342900" indent="-342900">
              <a:buFont typeface="Arial" pitchFamily="34" charset="0"/>
              <a:buChar char="•"/>
              <a:defRPr/>
            </a:pPr>
            <a:r>
              <a:rPr lang="en-US" sz="2000" dirty="0"/>
              <a:t>Select variables for each record type if you want them to be included </a:t>
            </a:r>
          </a:p>
          <a:p>
            <a:pPr marL="342900" indent="-342900">
              <a:buFont typeface="Arial" pitchFamily="34" charset="0"/>
              <a:buChar char="•"/>
              <a:defRPr/>
            </a:pPr>
            <a:r>
              <a:rPr lang="en-US" sz="2000" dirty="0"/>
              <a:t>More difficult to work with, but better for creating LOTS of time use variables that are only slightly different or are too complicated to do in the system</a:t>
            </a:r>
          </a:p>
          <a:p>
            <a:pPr marL="342900" indent="-342900">
              <a:buFont typeface="Arial" pitchFamily="34" charset="0"/>
              <a:buChar char="•"/>
              <a:defRPr/>
            </a:pPr>
            <a:r>
              <a:rPr lang="en-US" sz="2000" dirty="0"/>
              <a:t>Necessary for analyzing activity sequences</a:t>
            </a:r>
          </a:p>
        </p:txBody>
      </p:sp>
    </p:spTree>
    <p:extLst>
      <p:ext uri="{BB962C8B-B14F-4D97-AF65-F5344CB8AC3E}">
        <p14:creationId xmlns:p14="http://schemas.microsoft.com/office/powerpoint/2010/main" val="19245942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rtlCol="0">
            <a:normAutofit fontScale="90000"/>
          </a:bodyPr>
          <a:lstStyle/>
          <a:p>
            <a:pPr eaLnBrk="1" fontAlgn="auto" hangingPunct="1">
              <a:spcAft>
                <a:spcPts val="0"/>
              </a:spcAft>
              <a:defRPr/>
            </a:pPr>
            <a:r>
              <a:rPr lang="en-US" dirty="0"/>
              <a:t>Hierarchical Data:</a:t>
            </a:r>
            <a:br>
              <a:rPr lang="en-US" dirty="0"/>
            </a:br>
            <a:r>
              <a:rPr lang="en-US" dirty="0"/>
              <a:t>What they Look Like</a:t>
            </a:r>
          </a:p>
        </p:txBody>
      </p:sp>
      <p:cxnSp>
        <p:nvCxnSpPr>
          <p:cNvPr id="6" name="Straight Arrow Connector 5"/>
          <p:cNvCxnSpPr/>
          <p:nvPr/>
        </p:nvCxnSpPr>
        <p:spPr>
          <a:xfrm>
            <a:off x="1670017" y="1518600"/>
            <a:ext cx="21907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670017" y="2850000"/>
            <a:ext cx="21907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70017" y="3026400"/>
            <a:ext cx="219075"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656423" y="1667400"/>
            <a:ext cx="219075"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75657" y="6376507"/>
            <a:ext cx="622286" cy="369332"/>
          </a:xfrm>
          <a:prstGeom prst="rect">
            <a:avLst/>
          </a:prstGeom>
          <a:noFill/>
        </p:spPr>
        <p:txBody>
          <a:bodyPr wrap="none" rtlCol="0">
            <a:spAutoFit/>
          </a:bodyPr>
          <a:lstStyle/>
          <a:p>
            <a:r>
              <a:rPr lang="en-US" dirty="0">
                <a:hlinkClick r:id="rId3"/>
              </a:rPr>
              <a:t>Back</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892" y="1390930"/>
            <a:ext cx="5224508" cy="4843775"/>
          </a:xfrm>
          <a:prstGeom prst="rect">
            <a:avLst/>
          </a:prstGeom>
        </p:spPr>
      </p:pic>
      <p:cxnSp>
        <p:nvCxnSpPr>
          <p:cNvPr id="13" name="Straight Arrow Connector 12"/>
          <p:cNvCxnSpPr/>
          <p:nvPr/>
        </p:nvCxnSpPr>
        <p:spPr>
          <a:xfrm>
            <a:off x="1682877" y="4557600"/>
            <a:ext cx="219075"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82879" y="4201200"/>
            <a:ext cx="219075"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82878" y="4382400"/>
            <a:ext cx="219075"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41839" y="1390930"/>
            <a:ext cx="6258962" cy="1388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flipV="1">
            <a:off x="1941839" y="2779200"/>
            <a:ext cx="6258962" cy="16704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8" name="Straight Arrow Connector 17"/>
          <p:cNvCxnSpPr/>
          <p:nvPr/>
        </p:nvCxnSpPr>
        <p:spPr>
          <a:xfrm>
            <a:off x="1642023" y="1803600"/>
            <a:ext cx="219075"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56423" y="2157600"/>
            <a:ext cx="219075"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56423" y="2510400"/>
            <a:ext cx="219075"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642023" y="1992000"/>
            <a:ext cx="2190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656422" y="2338800"/>
            <a:ext cx="2190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670016" y="2685600"/>
            <a:ext cx="2190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670015" y="4706400"/>
            <a:ext cx="219075"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712878" y="5394000"/>
            <a:ext cx="2190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712877" y="5552400"/>
            <a:ext cx="2190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699285" y="5218800"/>
            <a:ext cx="219075"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23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0-#ppt_w/2"/>
                                          </p:val>
                                        </p:tav>
                                        <p:tav tm="100000">
                                          <p:val>
                                            <p:strVal val="#ppt_x"/>
                                          </p:val>
                                        </p:tav>
                                      </p:tavLst>
                                    </p:anim>
                                    <p:anim calcmode="lin" valueType="num">
                                      <p:cBhvr additive="base">
                                        <p:cTn id="40" dur="500" fill="hold"/>
                                        <p:tgtEl>
                                          <p:spTgt spid="2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0-#ppt_w/2"/>
                                          </p:val>
                                        </p:tav>
                                        <p:tav tm="100000">
                                          <p:val>
                                            <p:strVal val="#ppt_x"/>
                                          </p:val>
                                        </p:tav>
                                      </p:tavLst>
                                    </p:anim>
                                    <p:anim calcmode="lin" valueType="num">
                                      <p:cBhvr additive="base">
                                        <p:cTn id="80" dur="500" fill="hold"/>
                                        <p:tgtEl>
                                          <p:spTgt spid="28"/>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0-#ppt_w/2"/>
                                          </p:val>
                                        </p:tav>
                                        <p:tav tm="100000">
                                          <p:val>
                                            <p:strVal val="#ppt_x"/>
                                          </p:val>
                                        </p:tav>
                                      </p:tavLst>
                                    </p:anim>
                                    <p:anim calcmode="lin" valueType="num">
                                      <p:cBhvr additive="base">
                                        <p:cTn id="84" dur="500" fill="hold"/>
                                        <p:tgtEl>
                                          <p:spTgt spid="2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0-#ppt_w/2"/>
                                          </p:val>
                                        </p:tav>
                                        <p:tav tm="100000">
                                          <p:val>
                                            <p:strVal val="#ppt_x"/>
                                          </p:val>
                                        </p:tav>
                                      </p:tavLst>
                                    </p:anim>
                                    <p:anim calcmode="lin" valueType="num">
                                      <p:cBhvr additive="base">
                                        <p:cTn id="8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136C-1DA9-4A6C-877C-9F867D5B46F4}"/>
              </a:ext>
            </a:extLst>
          </p:cNvPr>
          <p:cNvSpPr>
            <a:spLocks noGrp="1"/>
          </p:cNvSpPr>
          <p:nvPr>
            <p:ph type="title"/>
          </p:nvPr>
        </p:nvSpPr>
        <p:spPr/>
        <p:txBody>
          <a:bodyPr>
            <a:normAutofit fontScale="90000"/>
          </a:bodyPr>
          <a:lstStyle/>
          <a:p>
            <a:r>
              <a:rPr lang="en-US" dirty="0"/>
              <a:t>Basic Person Record for all Household Persons</a:t>
            </a:r>
          </a:p>
        </p:txBody>
      </p:sp>
      <p:sp>
        <p:nvSpPr>
          <p:cNvPr id="3" name="Content Placeholder 2">
            <a:extLst>
              <a:ext uri="{FF2B5EF4-FFF2-40B4-BE49-F238E27FC236}">
                <a16:creationId xmlns:a16="http://schemas.microsoft.com/office/drawing/2014/main" id="{3971AB86-ABE4-422B-A00F-D1EF03F8CFB0}"/>
              </a:ext>
            </a:extLst>
          </p:cNvPr>
          <p:cNvSpPr>
            <a:spLocks noGrp="1"/>
          </p:cNvSpPr>
          <p:nvPr>
            <p:ph idx="1"/>
          </p:nvPr>
        </p:nvSpPr>
        <p:spPr/>
        <p:txBody>
          <a:bodyPr>
            <a:normAutofit lnSpcReduction="10000"/>
          </a:bodyPr>
          <a:lstStyle/>
          <a:p>
            <a:pPr marL="0" indent="0">
              <a:buNone/>
            </a:pPr>
            <a:r>
              <a:rPr lang="en-US" dirty="0"/>
              <a:t>Reading each record (order of main vars will vary depending upon your statistical package)</a:t>
            </a:r>
          </a:p>
          <a:p>
            <a:r>
              <a:rPr lang="en-US" dirty="0"/>
              <a:t>Record type 1</a:t>
            </a:r>
          </a:p>
          <a:p>
            <a:r>
              <a:rPr lang="en-US" dirty="0"/>
              <a:t>Year 2-6</a:t>
            </a:r>
          </a:p>
          <a:p>
            <a:r>
              <a:rPr lang="en-US" dirty="0"/>
              <a:t>CaseID 7-20 (last 4 digits are year)</a:t>
            </a:r>
          </a:p>
          <a:p>
            <a:r>
              <a:rPr lang="en-US" dirty="0"/>
              <a:t>Person number 21-22</a:t>
            </a:r>
          </a:p>
          <a:p>
            <a:r>
              <a:rPr lang="en-US" dirty="0"/>
              <a:t>Line number 23-25</a:t>
            </a:r>
          </a:p>
          <a:p>
            <a:r>
              <a:rPr lang="en-US" dirty="0"/>
              <a:t>Weight 26-42</a:t>
            </a:r>
          </a:p>
        </p:txBody>
      </p:sp>
    </p:spTree>
    <p:extLst>
      <p:ext uri="{BB962C8B-B14F-4D97-AF65-F5344CB8AC3E}">
        <p14:creationId xmlns:p14="http://schemas.microsoft.com/office/powerpoint/2010/main" val="34695873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37EC-E2B2-472D-B0D6-69E95F66D8EB}"/>
              </a:ext>
            </a:extLst>
          </p:cNvPr>
          <p:cNvSpPr>
            <a:spLocks noGrp="1"/>
          </p:cNvSpPr>
          <p:nvPr>
            <p:ph type="title"/>
          </p:nvPr>
        </p:nvSpPr>
        <p:spPr/>
        <p:txBody>
          <a:bodyPr/>
          <a:lstStyle/>
          <a:p>
            <a:r>
              <a:rPr lang="en-US" dirty="0"/>
              <a:t>Hierarchical File</a:t>
            </a:r>
          </a:p>
        </p:txBody>
      </p:sp>
      <p:sp>
        <p:nvSpPr>
          <p:cNvPr id="3" name="Content Placeholder 2">
            <a:extLst>
              <a:ext uri="{FF2B5EF4-FFF2-40B4-BE49-F238E27FC236}">
                <a16:creationId xmlns:a16="http://schemas.microsoft.com/office/drawing/2014/main" id="{EA61C9F6-3A5F-4D4C-93DA-26DD29857A46}"/>
              </a:ext>
            </a:extLst>
          </p:cNvPr>
          <p:cNvSpPr>
            <a:spLocks noGrp="1"/>
          </p:cNvSpPr>
          <p:nvPr>
            <p:ph idx="1"/>
          </p:nvPr>
        </p:nvSpPr>
        <p:spPr>
          <a:xfrm>
            <a:off x="531091" y="1812636"/>
            <a:ext cx="8229600" cy="4525963"/>
          </a:xfrm>
        </p:spPr>
        <p:txBody>
          <a:bodyPr>
            <a:normAutofit fontScale="85000" lnSpcReduction="20000"/>
          </a:bodyPr>
          <a:lstStyle/>
          <a:p>
            <a:pPr marL="0" indent="0">
              <a:buNone/>
            </a:pPr>
            <a:r>
              <a:rPr lang="en-US" dirty="0"/>
              <a:t>Strategy:   </a:t>
            </a:r>
          </a:p>
          <a:p>
            <a:pPr marL="0" indent="0">
              <a:buNone/>
            </a:pPr>
            <a:r>
              <a:rPr lang="en-US" dirty="0"/>
              <a:t>1.  Divide the hierarchical file into two:  </a:t>
            </a:r>
          </a:p>
          <a:p>
            <a:pPr marL="857250" lvl="1" indent="-457200"/>
            <a:r>
              <a:rPr lang="en-US" dirty="0"/>
              <a:t>the person records and</a:t>
            </a:r>
          </a:p>
          <a:p>
            <a:pPr marL="914400" lvl="1" indent="-514350"/>
            <a:r>
              <a:rPr lang="en-US" dirty="0"/>
              <a:t>All activity records.</a:t>
            </a:r>
          </a:p>
          <a:p>
            <a:pPr marL="514350" indent="-514350">
              <a:buAutoNum type="arabicPeriod" startAt="2"/>
            </a:pPr>
            <a:r>
              <a:rPr lang="en-US" dirty="0"/>
              <a:t>Create new time diary variables that summarize daily time for each person that meet specific MET criteria.</a:t>
            </a:r>
          </a:p>
          <a:p>
            <a:pPr marL="514350" indent="-514350">
              <a:buAutoNum type="arabicPeriod" startAt="2"/>
            </a:pPr>
            <a:r>
              <a:rPr lang="en-US" dirty="0"/>
              <a:t>Merge the now person-specific time diary variables with the person record for each person.</a:t>
            </a:r>
          </a:p>
          <a:p>
            <a:pPr marL="514350" indent="-514350">
              <a:buAutoNum type="arabicPeriod" startAt="2"/>
            </a:pPr>
            <a:r>
              <a:rPr lang="en-US" dirty="0"/>
              <a:t>Recode the demographic and health variables and conduct means (weighted by EHWT) of exercise and physical activity time by categories of self-reported health and BMI to summarize data.</a:t>
            </a:r>
          </a:p>
          <a:p>
            <a:pPr marL="514350" indent="-514350">
              <a:buFont typeface="+mj-lt"/>
              <a:buAutoNum type="arabicPeriod"/>
            </a:pPr>
            <a:endParaRPr lang="en-US" dirty="0"/>
          </a:p>
        </p:txBody>
      </p:sp>
    </p:spTree>
    <p:extLst>
      <p:ext uri="{BB962C8B-B14F-4D97-AF65-F5344CB8AC3E}">
        <p14:creationId xmlns:p14="http://schemas.microsoft.com/office/powerpoint/2010/main" val="30820707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rtlCol="0">
            <a:normAutofit fontScale="90000"/>
          </a:bodyPr>
          <a:lstStyle/>
          <a:p>
            <a:pPr eaLnBrk="1" fontAlgn="auto" hangingPunct="1">
              <a:spcAft>
                <a:spcPts val="0"/>
              </a:spcAft>
              <a:defRPr/>
            </a:pPr>
            <a:r>
              <a:rPr lang="en-US" dirty="0"/>
              <a:t>Rectangular Data:</a:t>
            </a:r>
            <a:br>
              <a:rPr lang="en-US" dirty="0"/>
            </a:br>
            <a:r>
              <a:rPr lang="en-US" dirty="0"/>
              <a:t>What they Look Like</a:t>
            </a:r>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8895" y="1618800"/>
            <a:ext cx="6323810" cy="3060318"/>
          </a:xfrm>
        </p:spPr>
      </p:pic>
      <p:sp>
        <p:nvSpPr>
          <p:cNvPr id="6" name="Rectangle 5"/>
          <p:cNvSpPr/>
          <p:nvPr/>
        </p:nvSpPr>
        <p:spPr>
          <a:xfrm>
            <a:off x="1231199" y="1792800"/>
            <a:ext cx="6788305" cy="62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1231198" y="2416200"/>
            <a:ext cx="6788305" cy="4278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Arrow Connector 14"/>
          <p:cNvCxnSpPr/>
          <p:nvPr/>
        </p:nvCxnSpPr>
        <p:spPr>
          <a:xfrm>
            <a:off x="597600" y="1712400"/>
            <a:ext cx="7812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08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41C6-466A-4457-A4F7-22A2CD06DAF7}"/>
              </a:ext>
            </a:extLst>
          </p:cNvPr>
          <p:cNvSpPr>
            <a:spLocks noGrp="1"/>
          </p:cNvSpPr>
          <p:nvPr>
            <p:ph type="title"/>
          </p:nvPr>
        </p:nvSpPr>
        <p:spPr/>
        <p:txBody>
          <a:bodyPr/>
          <a:lstStyle/>
          <a:p>
            <a:r>
              <a:rPr lang="en-US" dirty="0"/>
              <a:t>Rectangular/Activity file</a:t>
            </a:r>
          </a:p>
        </p:txBody>
      </p:sp>
      <p:sp>
        <p:nvSpPr>
          <p:cNvPr id="3" name="Content Placeholder 2">
            <a:extLst>
              <a:ext uri="{FF2B5EF4-FFF2-40B4-BE49-F238E27FC236}">
                <a16:creationId xmlns:a16="http://schemas.microsoft.com/office/drawing/2014/main" id="{16650A38-9A47-43B4-BF9D-3C4DBDA71FF4}"/>
              </a:ext>
            </a:extLst>
          </p:cNvPr>
          <p:cNvSpPr>
            <a:spLocks noGrp="1"/>
          </p:cNvSpPr>
          <p:nvPr>
            <p:ph idx="1"/>
          </p:nvPr>
        </p:nvSpPr>
        <p:spPr/>
        <p:txBody>
          <a:bodyPr>
            <a:normAutofit fontScale="92500" lnSpcReduction="10000"/>
          </a:bodyPr>
          <a:lstStyle/>
          <a:p>
            <a:pPr marL="0" indent="0">
              <a:buNone/>
            </a:pPr>
            <a:r>
              <a:rPr lang="en-US" dirty="0"/>
              <a:t>1. Create new time diary variables that meet specific MET criteria to summarize daily moderate/vigorous time for each person over all their daily activities.  Retain demographic and health variables.</a:t>
            </a:r>
          </a:p>
          <a:p>
            <a:pPr marL="0" indent="0">
              <a:buNone/>
            </a:pPr>
            <a:r>
              <a:rPr lang="en-US" dirty="0"/>
              <a:t>2. Retain one record per person.</a:t>
            </a:r>
          </a:p>
          <a:p>
            <a:pPr marL="0" indent="0">
              <a:buNone/>
            </a:pPr>
            <a:r>
              <a:rPr lang="en-US" dirty="0"/>
              <a:t>3. Recode the demographic and health variables and conduct means (weighted) of exercise and activity time by categories of self-reported health and BMI to summarize data.</a:t>
            </a:r>
          </a:p>
          <a:p>
            <a:endParaRPr lang="en-US" dirty="0"/>
          </a:p>
        </p:txBody>
      </p:sp>
    </p:spTree>
    <p:extLst>
      <p:ext uri="{BB962C8B-B14F-4D97-AF65-F5344CB8AC3E}">
        <p14:creationId xmlns:p14="http://schemas.microsoft.com/office/powerpoint/2010/main" val="42426236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8C4FD4B-0870-4236-897D-80FD6AC5A5B1}"/>
              </a:ext>
            </a:extLst>
          </p:cNvPr>
          <p:cNvGraphicFramePr>
            <a:graphicFrameLocks noGrp="1"/>
          </p:cNvGraphicFramePr>
          <p:nvPr>
            <p:extLst>
              <p:ext uri="{D42A27DB-BD31-4B8C-83A1-F6EECF244321}">
                <p14:modId xmlns:p14="http://schemas.microsoft.com/office/powerpoint/2010/main" val="744382935"/>
              </p:ext>
            </p:extLst>
          </p:nvPr>
        </p:nvGraphicFramePr>
        <p:xfrm>
          <a:off x="1155030" y="1087654"/>
          <a:ext cx="6583684" cy="4610508"/>
        </p:xfrm>
        <a:graphic>
          <a:graphicData uri="http://schemas.openxmlformats.org/drawingml/2006/table">
            <a:tbl>
              <a:tblPr/>
              <a:tblGrid>
                <a:gridCol w="316740">
                  <a:extLst>
                    <a:ext uri="{9D8B030D-6E8A-4147-A177-3AD203B41FA5}">
                      <a16:colId xmlns:a16="http://schemas.microsoft.com/office/drawing/2014/main" val="532504737"/>
                    </a:ext>
                  </a:extLst>
                </a:gridCol>
                <a:gridCol w="1199091">
                  <a:extLst>
                    <a:ext uri="{9D8B030D-6E8A-4147-A177-3AD203B41FA5}">
                      <a16:colId xmlns:a16="http://schemas.microsoft.com/office/drawing/2014/main" val="2098321063"/>
                    </a:ext>
                  </a:extLst>
                </a:gridCol>
                <a:gridCol w="723979">
                  <a:extLst>
                    <a:ext uri="{9D8B030D-6E8A-4147-A177-3AD203B41FA5}">
                      <a16:colId xmlns:a16="http://schemas.microsoft.com/office/drawing/2014/main" val="1494943578"/>
                    </a:ext>
                  </a:extLst>
                </a:gridCol>
                <a:gridCol w="723979">
                  <a:extLst>
                    <a:ext uri="{9D8B030D-6E8A-4147-A177-3AD203B41FA5}">
                      <a16:colId xmlns:a16="http://schemas.microsoft.com/office/drawing/2014/main" val="1666128196"/>
                    </a:ext>
                  </a:extLst>
                </a:gridCol>
                <a:gridCol w="723979">
                  <a:extLst>
                    <a:ext uri="{9D8B030D-6E8A-4147-A177-3AD203B41FA5}">
                      <a16:colId xmlns:a16="http://schemas.microsoft.com/office/drawing/2014/main" val="4083487490"/>
                    </a:ext>
                  </a:extLst>
                </a:gridCol>
                <a:gridCol w="723979">
                  <a:extLst>
                    <a:ext uri="{9D8B030D-6E8A-4147-A177-3AD203B41FA5}">
                      <a16:colId xmlns:a16="http://schemas.microsoft.com/office/drawing/2014/main" val="3758886557"/>
                    </a:ext>
                  </a:extLst>
                </a:gridCol>
                <a:gridCol w="723979">
                  <a:extLst>
                    <a:ext uri="{9D8B030D-6E8A-4147-A177-3AD203B41FA5}">
                      <a16:colId xmlns:a16="http://schemas.microsoft.com/office/drawing/2014/main" val="3652592380"/>
                    </a:ext>
                  </a:extLst>
                </a:gridCol>
                <a:gridCol w="723979">
                  <a:extLst>
                    <a:ext uri="{9D8B030D-6E8A-4147-A177-3AD203B41FA5}">
                      <a16:colId xmlns:a16="http://schemas.microsoft.com/office/drawing/2014/main" val="145752172"/>
                    </a:ext>
                  </a:extLst>
                </a:gridCol>
                <a:gridCol w="723979">
                  <a:extLst>
                    <a:ext uri="{9D8B030D-6E8A-4147-A177-3AD203B41FA5}">
                      <a16:colId xmlns:a16="http://schemas.microsoft.com/office/drawing/2014/main" val="2527593894"/>
                    </a:ext>
                  </a:extLst>
                </a:gridCol>
              </a:tblGrid>
              <a:tr h="288157">
                <a:tc gridSpan="9">
                  <a:txBody>
                    <a:bodyPr/>
                    <a:lstStyle/>
                    <a:p>
                      <a:pPr algn="l" fontAlgn="b"/>
                      <a:r>
                        <a:rPr lang="en-US" sz="1000" b="1" i="0" u="none" strike="noStrike">
                          <a:effectLst/>
                          <a:latin typeface="Arial" panose="020B0604020202020204" pitchFamily="34" charset="0"/>
                        </a:rPr>
                        <a:t>Exercise 7. Minutes Per Day Spent in Physical Activity by BMI and Health, 2006-08, 2014-16</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8341869"/>
                  </a:ext>
                </a:extLst>
              </a:tr>
              <a:tr h="1152624">
                <a:tc>
                  <a:txBody>
                    <a:bodyPr/>
                    <a:lstStyle/>
                    <a:p>
                      <a:pPr algn="l" fontAlgn="b"/>
                      <a:r>
                        <a:rPr lang="en-US" sz="1000" b="0" i="0" u="none" strike="noStrike">
                          <a:effectLst/>
                          <a:latin typeface="Arial" panose="020B0604020202020204" pitchFamily="34" charset="0"/>
                        </a:rPr>
                        <a:t>BMI</a:t>
                      </a: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Total Exercise</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Exercise: Walking, </a:t>
                      </a:r>
                      <a:br>
                        <a:rPr lang="en-US" sz="1000" b="0" i="0" u="none" strike="noStrike">
                          <a:effectLst/>
                          <a:latin typeface="Arial" panose="020B0604020202020204" pitchFamily="34" charset="0"/>
                        </a:rPr>
                      </a:br>
                      <a:r>
                        <a:rPr lang="en-US" sz="1000" b="0" i="0" u="none" strike="noStrike">
                          <a:effectLst/>
                          <a:latin typeface="Arial" panose="020B0604020202020204" pitchFamily="34" charset="0"/>
                        </a:rPr>
                        <a:t>Biking</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Transportation: Walking, Biking</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Moderate Activities</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Vigorous Activities</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Moderate or Vigorous Activities</a:t>
                      </a: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N</a:t>
                      </a:r>
                    </a:p>
                  </a:txBody>
                  <a:tcPr marL="9525" marR="9525" marT="9525" marB="0" anchor="b">
                    <a:lnL>
                      <a:noFill/>
                    </a:lnL>
                    <a:lnR>
                      <a:noFill/>
                    </a:lnR>
                    <a:lnT>
                      <a:noFill/>
                    </a:lnT>
                    <a:lnB>
                      <a:noFill/>
                    </a:lnB>
                  </a:tcPr>
                </a:tc>
                <a:extLst>
                  <a:ext uri="{0D108BD9-81ED-4DB2-BD59-A6C34878D82A}">
                    <a16:rowId xmlns:a16="http://schemas.microsoft.com/office/drawing/2014/main" val="2765542067"/>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Underweight</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20.2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3.9</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4.1</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47.2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10.2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57.4</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1,764</a:t>
                      </a:r>
                    </a:p>
                  </a:txBody>
                  <a:tcPr marL="9525" marR="9525" marT="9525" marB="0" anchor="b">
                    <a:lnL>
                      <a:noFill/>
                    </a:lnL>
                    <a:lnR>
                      <a:noFill/>
                    </a:lnR>
                    <a:lnT>
                      <a:noFill/>
                    </a:lnT>
                    <a:lnB>
                      <a:noFill/>
                    </a:lnB>
                  </a:tcPr>
                </a:tc>
                <a:extLst>
                  <a:ext uri="{0D108BD9-81ED-4DB2-BD59-A6C34878D82A}">
                    <a16:rowId xmlns:a16="http://schemas.microsoft.com/office/drawing/2014/main" val="360464182"/>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Normal</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24.6</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5.0</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3.9</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84.0</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7.3</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91.2</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22,685</a:t>
                      </a:r>
                    </a:p>
                  </a:txBody>
                  <a:tcPr marL="9525" marR="9525" marT="9525" marB="0" anchor="b">
                    <a:lnL>
                      <a:noFill/>
                    </a:lnL>
                    <a:lnR>
                      <a:noFill/>
                    </a:lnR>
                    <a:lnT>
                      <a:noFill/>
                    </a:lnT>
                    <a:lnB>
                      <a:noFill/>
                    </a:lnB>
                  </a:tcPr>
                </a:tc>
                <a:extLst>
                  <a:ext uri="{0D108BD9-81ED-4DB2-BD59-A6C34878D82A}">
                    <a16:rowId xmlns:a16="http://schemas.microsoft.com/office/drawing/2014/main" val="1563487885"/>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Overweight</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19.2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4.7</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2.5</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94.1</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3.9</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98.0</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23,124</a:t>
                      </a:r>
                    </a:p>
                  </a:txBody>
                  <a:tcPr marL="9525" marR="9525" marT="9525" marB="0" anchor="b">
                    <a:lnL>
                      <a:noFill/>
                    </a:lnL>
                    <a:lnR>
                      <a:noFill/>
                    </a:lnR>
                    <a:lnT>
                      <a:noFill/>
                    </a:lnT>
                    <a:lnB>
                      <a:noFill/>
                    </a:lnB>
                  </a:tcPr>
                </a:tc>
                <a:extLst>
                  <a:ext uri="{0D108BD9-81ED-4DB2-BD59-A6C34878D82A}">
                    <a16:rowId xmlns:a16="http://schemas.microsoft.com/office/drawing/2014/main" val="2176122433"/>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Obese</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14.1</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2.6</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1.6</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90.8</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2.3</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93.2</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15,819</a:t>
                      </a:r>
                    </a:p>
                  </a:txBody>
                  <a:tcPr marL="9525" marR="9525" marT="9525" marB="0" anchor="b">
                    <a:lnL>
                      <a:noFill/>
                    </a:lnL>
                    <a:lnR>
                      <a:noFill/>
                    </a:lnR>
                    <a:lnT>
                      <a:noFill/>
                    </a:lnT>
                    <a:lnB>
                      <a:noFill/>
                    </a:lnB>
                  </a:tcPr>
                </a:tc>
                <a:extLst>
                  <a:ext uri="{0D108BD9-81ED-4DB2-BD59-A6C34878D82A}">
                    <a16:rowId xmlns:a16="http://schemas.microsoft.com/office/drawing/2014/main" val="3124623148"/>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Extremely Obese</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13.5</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4.0</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3.5</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82.6</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3.0</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85.6</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6,488</a:t>
                      </a:r>
                    </a:p>
                  </a:txBody>
                  <a:tcPr marL="9525" marR="9525" marT="9525" marB="0" anchor="b">
                    <a:lnL>
                      <a:noFill/>
                    </a:lnL>
                    <a:lnR>
                      <a:noFill/>
                    </a:lnR>
                    <a:lnT>
                      <a:noFill/>
                    </a:lnT>
                    <a:lnB>
                      <a:noFill/>
                    </a:lnB>
                  </a:tcPr>
                </a:tc>
                <a:extLst>
                  <a:ext uri="{0D108BD9-81ED-4DB2-BD59-A6C34878D82A}">
                    <a16:rowId xmlns:a16="http://schemas.microsoft.com/office/drawing/2014/main" val="3295342117"/>
                  </a:ext>
                </a:extLst>
              </a:tr>
              <a:tr h="288157">
                <a:tc gridSpan="2">
                  <a:txBody>
                    <a:bodyPr/>
                    <a:lstStyle/>
                    <a:p>
                      <a:pPr algn="l" fontAlgn="b"/>
                      <a:r>
                        <a:rPr lang="en-US" sz="1000" b="0" i="0" u="none" strike="noStrike">
                          <a:effectLst/>
                          <a:latin typeface="Arial" panose="020B0604020202020204" pitchFamily="34" charset="0"/>
                        </a:rPr>
                        <a:t>General Health Status</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771651449"/>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Excellent</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30.9</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5.2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4.1</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89.9</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9.6</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99.4</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12,747</a:t>
                      </a:r>
                    </a:p>
                  </a:txBody>
                  <a:tcPr marL="9525" marR="9525" marT="9525" marB="0" anchor="b">
                    <a:lnL>
                      <a:noFill/>
                    </a:lnL>
                    <a:lnR>
                      <a:noFill/>
                    </a:lnR>
                    <a:lnT>
                      <a:noFill/>
                    </a:lnT>
                    <a:lnB>
                      <a:noFill/>
                    </a:lnB>
                  </a:tcPr>
                </a:tc>
                <a:extLst>
                  <a:ext uri="{0D108BD9-81ED-4DB2-BD59-A6C34878D82A}">
                    <a16:rowId xmlns:a16="http://schemas.microsoft.com/office/drawing/2014/main" val="2594340612"/>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Very Good</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23.4</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5.2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2.5</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90.0</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5.4</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95.5</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23,523</a:t>
                      </a:r>
                    </a:p>
                  </a:txBody>
                  <a:tcPr marL="9525" marR="9525" marT="9525" marB="0" anchor="b">
                    <a:lnL>
                      <a:noFill/>
                    </a:lnL>
                    <a:lnR>
                      <a:noFill/>
                    </a:lnR>
                    <a:lnT>
                      <a:noFill/>
                    </a:lnT>
                    <a:lnB>
                      <a:noFill/>
                    </a:lnB>
                  </a:tcPr>
                </a:tc>
                <a:extLst>
                  <a:ext uri="{0D108BD9-81ED-4DB2-BD59-A6C34878D82A}">
                    <a16:rowId xmlns:a16="http://schemas.microsoft.com/office/drawing/2014/main" val="148149925"/>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Good</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3.8</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2.3</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90.2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2.3</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92.5</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21,260</a:t>
                      </a:r>
                    </a:p>
                  </a:txBody>
                  <a:tcPr marL="9525" marR="9525" marT="9525" marB="0" anchor="b">
                    <a:lnL>
                      <a:noFill/>
                    </a:lnL>
                    <a:lnR>
                      <a:noFill/>
                    </a:lnR>
                    <a:lnT>
                      <a:noFill/>
                    </a:lnT>
                    <a:lnB>
                      <a:noFill/>
                    </a:lnB>
                  </a:tcPr>
                </a:tc>
                <a:extLst>
                  <a:ext uri="{0D108BD9-81ED-4DB2-BD59-A6C34878D82A}">
                    <a16:rowId xmlns:a16="http://schemas.microsoft.com/office/drawing/2014/main" val="3779883991"/>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Fair</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8.7</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3.2</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2.8</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83.0</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2.3</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85.3</a:t>
                      </a: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8,612</a:t>
                      </a:r>
                    </a:p>
                  </a:txBody>
                  <a:tcPr marL="9525" marR="9525" marT="9525" marB="0" anchor="b">
                    <a:lnL>
                      <a:noFill/>
                    </a:lnL>
                    <a:lnR>
                      <a:noFill/>
                    </a:lnR>
                    <a:lnT>
                      <a:noFill/>
                    </a:lnT>
                    <a:lnB>
                      <a:noFill/>
                    </a:lnB>
                  </a:tcPr>
                </a:tc>
                <a:extLst>
                  <a:ext uri="{0D108BD9-81ED-4DB2-BD59-A6C34878D82A}">
                    <a16:rowId xmlns:a16="http://schemas.microsoft.com/office/drawing/2014/main" val="1066033617"/>
                  </a:ext>
                </a:extLst>
              </a:tr>
              <a:tr h="28815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Poor</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7.3</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3.0</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4.6</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42.5</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0.4</a:t>
                      </a:r>
                    </a:p>
                  </a:txBody>
                  <a:tcPr marL="9525" marR="9525" marT="9525" marB="0" anchor="b">
                    <a:lnL>
                      <a:noFill/>
                    </a:lnL>
                    <a:lnR>
                      <a:noFill/>
                    </a:lnR>
                    <a:lnT>
                      <a:noFill/>
                    </a:lnT>
                    <a:lnB>
                      <a:noFill/>
                    </a:lnB>
                  </a:tcPr>
                </a:tc>
                <a:tc>
                  <a:txBody>
                    <a:bodyPr/>
                    <a:lstStyle/>
                    <a:p>
                      <a:pPr algn="ctr" fontAlgn="b"/>
                      <a:r>
                        <a:rPr lang="en-US" sz="1000" b="0" i="0" u="none" strike="noStrike">
                          <a:effectLst/>
                          <a:latin typeface="Arial" panose="020B0604020202020204" pitchFamily="34" charset="0"/>
                        </a:rPr>
                        <a:t>42.9</a:t>
                      </a:r>
                    </a:p>
                  </a:txBody>
                  <a:tcPr marL="9525" marR="9525" marT="9525" marB="0" anchor="b">
                    <a:lnL>
                      <a:noFill/>
                    </a:lnL>
                    <a:lnR>
                      <a:noFill/>
                    </a:lnR>
                    <a:lnT>
                      <a:noFill/>
                    </a:lnT>
                    <a:lnB>
                      <a:noFill/>
                    </a:lnB>
                  </a:tcPr>
                </a:tc>
                <a:tc>
                  <a:txBody>
                    <a:bodyPr/>
                    <a:lstStyle/>
                    <a:p>
                      <a:pPr algn="r" fontAlgn="b"/>
                      <a:r>
                        <a:rPr lang="en-US" sz="1000" b="0" i="0" u="none" strike="noStrike" dirty="0">
                          <a:effectLst/>
                          <a:latin typeface="Arial" panose="020B0604020202020204" pitchFamily="34" charset="0"/>
                        </a:rPr>
                        <a:t>2,941</a:t>
                      </a:r>
                    </a:p>
                  </a:txBody>
                  <a:tcPr marL="9525" marR="9525" marT="9525" marB="0" anchor="b">
                    <a:lnL>
                      <a:noFill/>
                    </a:lnL>
                    <a:lnR>
                      <a:noFill/>
                    </a:lnR>
                    <a:lnT>
                      <a:noFill/>
                    </a:lnT>
                    <a:lnB>
                      <a:noFill/>
                    </a:lnB>
                  </a:tcPr>
                </a:tc>
                <a:extLst>
                  <a:ext uri="{0D108BD9-81ED-4DB2-BD59-A6C34878D82A}">
                    <a16:rowId xmlns:a16="http://schemas.microsoft.com/office/drawing/2014/main" val="3594868579"/>
                  </a:ext>
                </a:extLst>
              </a:tr>
            </a:tbl>
          </a:graphicData>
        </a:graphic>
      </p:graphicFrame>
    </p:spTree>
    <p:extLst>
      <p:ext uri="{BB962C8B-B14F-4D97-AF65-F5344CB8AC3E}">
        <p14:creationId xmlns:p14="http://schemas.microsoft.com/office/powerpoint/2010/main" val="23309949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481E-C027-4459-82B9-13FD6DF34E3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C6B3B82C-A6B1-41D8-B50D-36C7B94FCA48}"/>
              </a:ext>
            </a:extLst>
          </p:cNvPr>
          <p:cNvSpPr>
            <a:spLocks noGrp="1"/>
          </p:cNvSpPr>
          <p:nvPr>
            <p:ph idx="1"/>
          </p:nvPr>
        </p:nvSpPr>
        <p:spPr/>
        <p:txBody>
          <a:bodyPr/>
          <a:lstStyle/>
          <a:p>
            <a:endParaRPr lang="en-US" dirty="0"/>
          </a:p>
          <a:p>
            <a:r>
              <a:rPr lang="en-US" dirty="0"/>
              <a:t>This project was made possible through funding from the Eunice Kennedy Shriver National Institute of Child Health and Human Development, Grant No. R01-HD053654-12 </a:t>
            </a:r>
          </a:p>
        </p:txBody>
      </p:sp>
    </p:spTree>
    <p:extLst>
      <p:ext uri="{BB962C8B-B14F-4D97-AF65-F5344CB8AC3E}">
        <p14:creationId xmlns:p14="http://schemas.microsoft.com/office/powerpoint/2010/main" val="11761911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7E1F2-B61A-4E7E-A178-DF557808BC3C}"/>
              </a:ext>
            </a:extLst>
          </p:cNvPr>
          <p:cNvSpPr>
            <a:spLocks noGrp="1"/>
          </p:cNvSpPr>
          <p:nvPr>
            <p:ph type="title"/>
          </p:nvPr>
        </p:nvSpPr>
        <p:spPr>
          <a:xfrm>
            <a:off x="457200" y="914400"/>
            <a:ext cx="8229600" cy="1239715"/>
          </a:xfrm>
        </p:spPr>
        <p:txBody>
          <a:bodyPr>
            <a:normAutofit/>
          </a:bodyPr>
          <a:lstStyle/>
          <a:p>
            <a:r>
              <a:rPr lang="en-US" dirty="0"/>
              <a:t>Want More?   </a:t>
            </a:r>
            <a:br>
              <a:rPr lang="en-US" dirty="0"/>
            </a:br>
            <a:r>
              <a:rPr lang="en-US" sz="2700" dirty="0"/>
              <a:t>https://www.atusdata.org/atus/training_materials.shtml</a:t>
            </a:r>
          </a:p>
        </p:txBody>
      </p:sp>
      <p:sp>
        <p:nvSpPr>
          <p:cNvPr id="3" name="Content Placeholder 2">
            <a:extLst>
              <a:ext uri="{FF2B5EF4-FFF2-40B4-BE49-F238E27FC236}">
                <a16:creationId xmlns:a16="http://schemas.microsoft.com/office/drawing/2014/main" id="{960303AE-E8B3-4962-B8B6-1D1668D33C06}"/>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000" dirty="0"/>
              <a:t>Thanks for your participation!</a:t>
            </a:r>
          </a:p>
          <a:p>
            <a:pPr marL="0" indent="0">
              <a:buNone/>
            </a:pPr>
            <a:endParaRPr lang="en-US" sz="4000" dirty="0"/>
          </a:p>
          <a:p>
            <a:pPr marL="0" indent="0" algn="ctr">
              <a:buNone/>
            </a:pPr>
            <a:r>
              <a:rPr lang="en-US" sz="2400" dirty="0"/>
              <a:t>   Questions can be sent to </a:t>
            </a:r>
            <a:r>
              <a:rPr lang="en-US" sz="2400" dirty="0">
                <a:hlinkClick r:id="rId2"/>
              </a:rPr>
              <a:t>Hofferth@umd.edu</a:t>
            </a:r>
            <a:r>
              <a:rPr lang="en-US" sz="2400" dirty="0"/>
              <a:t>,       </a:t>
            </a:r>
            <a:r>
              <a:rPr lang="en-US" sz="2400" dirty="0">
                <a:hlinkClick r:id="rId3"/>
              </a:rPr>
              <a:t>Lsayer@umd.edu</a:t>
            </a:r>
            <a:r>
              <a:rPr lang="en-US" sz="2400" dirty="0"/>
              <a:t> or IPUMS@umn.edu</a:t>
            </a:r>
          </a:p>
        </p:txBody>
      </p:sp>
    </p:spTree>
    <p:extLst>
      <p:ext uri="{BB962C8B-B14F-4D97-AF65-F5344CB8AC3E}">
        <p14:creationId xmlns:p14="http://schemas.microsoft.com/office/powerpoint/2010/main" val="759577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481E-C027-4459-82B9-13FD6DF34E3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C6B3B82C-A6B1-41D8-B50D-36C7B94FCA48}"/>
              </a:ext>
            </a:extLst>
          </p:cNvPr>
          <p:cNvSpPr>
            <a:spLocks noGrp="1"/>
          </p:cNvSpPr>
          <p:nvPr>
            <p:ph idx="1"/>
          </p:nvPr>
        </p:nvSpPr>
        <p:spPr/>
        <p:txBody>
          <a:bodyPr/>
          <a:lstStyle/>
          <a:p>
            <a:endParaRPr lang="en-US" dirty="0"/>
          </a:p>
          <a:p>
            <a:r>
              <a:rPr lang="en-US" dirty="0"/>
              <a:t>This project was made possible through funding from the Eunice Kennedy Shriver National Institute of Child Health and Human Development, Grant No. R01-HD053654-12 </a:t>
            </a:r>
          </a:p>
        </p:txBody>
      </p:sp>
    </p:spTree>
    <p:extLst>
      <p:ext uri="{BB962C8B-B14F-4D97-AF65-F5344CB8AC3E}">
        <p14:creationId xmlns:p14="http://schemas.microsoft.com/office/powerpoint/2010/main" val="1088044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17362</TotalTime>
  <Words>5102</Words>
  <Application>Microsoft Office PowerPoint</Application>
  <PresentationFormat>On-screen Show (4:3)</PresentationFormat>
  <Paragraphs>677</Paragraphs>
  <Slides>99</Slides>
  <Notes>35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99</vt:i4>
      </vt:variant>
    </vt:vector>
  </HeadingPairs>
  <TitlesOfParts>
    <vt:vector size="104" baseType="lpstr">
      <vt:lpstr>Arial</vt:lpstr>
      <vt:lpstr>Calibri</vt:lpstr>
      <vt:lpstr>Wingdings</vt:lpstr>
      <vt:lpstr>Office Theme</vt:lpstr>
      <vt:lpstr>1_Office Theme</vt:lpstr>
      <vt:lpstr>IPUMS Time Use Workshop ASA 2019 annual conference </vt:lpstr>
      <vt:lpstr>Objectives</vt:lpstr>
      <vt:lpstr>Part 1: Learn about the IPUMS Time Use Archives</vt:lpstr>
      <vt:lpstr>IPUMS</vt:lpstr>
      <vt:lpstr>PowerPoint Presentation</vt:lpstr>
      <vt:lpstr>PowerPoint Presentation</vt:lpstr>
      <vt:lpstr>PowerPoint Presentation</vt:lpstr>
      <vt:lpstr>IPUMS Time Use Registration</vt:lpstr>
      <vt:lpstr>IPUMS Time Use Team</vt:lpstr>
      <vt:lpstr>Web-Based Data Access System</vt:lpstr>
      <vt:lpstr>PowerPoint Presentation</vt:lpstr>
      <vt:lpstr>ATUS - X</vt:lpstr>
      <vt:lpstr>PowerPoint Presentation</vt:lpstr>
      <vt:lpstr>PowerPoint Presentation</vt:lpstr>
      <vt:lpstr>Types of People</vt:lpstr>
      <vt:lpstr>ATUS versus CPS Variables</vt:lpstr>
      <vt:lpstr>CPS Supplements Variation year to year</vt:lpstr>
      <vt:lpstr>PowerPoint Presentation</vt:lpstr>
      <vt:lpstr>PowerPoint Presentation</vt:lpstr>
      <vt:lpstr>PowerPoint Presentation</vt:lpstr>
      <vt:lpstr>PowerPoint Presentation</vt:lpstr>
      <vt:lpstr>PowerPoint Presentation</vt:lpstr>
      <vt:lpstr>Centre for Time Use Research, UCL</vt:lpstr>
      <vt:lpstr>Currently Available via MTUS - X (Multiple waves)</vt:lpstr>
      <vt:lpstr>Planned Additions to MTUS - X</vt:lpstr>
      <vt:lpstr>Harmonization</vt:lpstr>
      <vt:lpstr>PowerPoint Presentation</vt:lpstr>
      <vt:lpstr>PowerPoint Presentation</vt:lpstr>
      <vt:lpstr>PowerPoint Presentation</vt:lpstr>
      <vt:lpstr>PowerPoint Presentation</vt:lpstr>
      <vt:lpstr>PowerPoint Presentation</vt:lpstr>
      <vt:lpstr>PowerPoint Presentation</vt:lpstr>
      <vt:lpstr>QUESTIONS?</vt:lpstr>
      <vt:lpstr>Part 2: Select a Topic and Archive for Your Research</vt:lpstr>
      <vt:lpstr>Assumptions of Time Diary Research</vt:lpstr>
      <vt:lpstr> Policy Applications of Time Use Research</vt:lpstr>
      <vt:lpstr>Selected Research Topics </vt:lpstr>
      <vt:lpstr>What is a time use variable?</vt:lpstr>
      <vt:lpstr>Creating Time Use Variables</vt:lpstr>
      <vt:lpstr>Archive Differences</vt:lpstr>
      <vt:lpstr>Health Related Variable Differences</vt:lpstr>
      <vt:lpstr>Time Diary Archive Differences</vt:lpstr>
      <vt:lpstr>Time Diary Archive Differences</vt:lpstr>
      <vt:lpstr>PowerPoint Presentation</vt:lpstr>
      <vt:lpstr>Archive Differences: ATUS Geographic Variables </vt:lpstr>
      <vt:lpstr>ATUS Geographic Variables: State</vt:lpstr>
      <vt:lpstr>ATUS Geographic Variables: Region </vt:lpstr>
      <vt:lpstr>ATUS Geographic Variables: Metro </vt:lpstr>
      <vt:lpstr>ATUS Geographic Variables: MSA Size</vt:lpstr>
      <vt:lpstr>ATUS Geographic Variables: Met Area </vt:lpstr>
      <vt:lpstr>ATUS Geographic Variables: County </vt:lpstr>
      <vt:lpstr>AHTUS Geographic Variables</vt:lpstr>
      <vt:lpstr>MTUS Geographic Variables: Region</vt:lpstr>
      <vt:lpstr>MTUS Geographic Variables: Urban</vt:lpstr>
      <vt:lpstr>PowerPoint Presentation</vt:lpstr>
      <vt:lpstr>Part 3: Create a Custom Extract:  Time Spent in Physical Activity and Health</vt:lpstr>
      <vt:lpstr>Online Demo</vt:lpstr>
      <vt:lpstr>Health-Related Activity Measures</vt:lpstr>
      <vt:lpstr>Health Measures</vt:lpstr>
      <vt:lpstr>Exercise</vt:lpstr>
      <vt:lpstr>Exercise 7: Estimates of Time spent in Physical Activity in ATUS</vt:lpstr>
      <vt:lpstr>PowerPoint Presentation</vt:lpstr>
      <vt:lpstr>PowerPoint Presentation</vt:lpstr>
      <vt:lpstr>PowerPoint Presentation</vt:lpstr>
      <vt:lpstr>Caution</vt:lpstr>
      <vt:lpstr>PowerPoint Presentation</vt:lpstr>
      <vt:lpstr>PowerPoint Presentation</vt:lpstr>
      <vt:lpstr>PowerPoint Presentation</vt:lpstr>
      <vt:lpstr>PowerPoint Presentation</vt:lpstr>
      <vt:lpstr>PowerPoint Presentation</vt:lpstr>
      <vt:lpstr>Caution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Download and Analyze Data</vt:lpstr>
      <vt:lpstr>Next Steps </vt:lpstr>
      <vt:lpstr>Create Analytic File</vt:lpstr>
      <vt:lpstr>Analysis Strategy</vt:lpstr>
      <vt:lpstr>Types of Data</vt:lpstr>
      <vt:lpstr>Hierarchical Data: What they Look Like</vt:lpstr>
      <vt:lpstr>Basic Person Record for all Household Persons</vt:lpstr>
      <vt:lpstr>Hierarchical File</vt:lpstr>
      <vt:lpstr>Rectangular Data: What they Look Like</vt:lpstr>
      <vt:lpstr>Rectangular/Activity file</vt:lpstr>
      <vt:lpstr>PowerPoint Presentation</vt:lpstr>
      <vt:lpstr>Acknowledgements</vt:lpstr>
      <vt:lpstr>Want More?    https://www.atusdata.org/atus/training_materials.shtml</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Sandra Hofferth</cp:lastModifiedBy>
  <cp:revision>640</cp:revision>
  <cp:lastPrinted>2019-03-29T13:46:10Z</cp:lastPrinted>
  <dcterms:created xsi:type="dcterms:W3CDTF">2017-04-25T17:58:38Z</dcterms:created>
  <dcterms:modified xsi:type="dcterms:W3CDTF">2019-08-06T18:38:05Z</dcterms:modified>
</cp:coreProperties>
</file>